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34"/>
  </p:notesMasterIdLst>
  <p:handoutMasterIdLst>
    <p:handoutMasterId r:id="rId35"/>
  </p:handoutMasterIdLst>
  <p:sldIdLst>
    <p:sldId id="266" r:id="rId5"/>
    <p:sldId id="257" r:id="rId6"/>
    <p:sldId id="259" r:id="rId7"/>
    <p:sldId id="284" r:id="rId8"/>
    <p:sldId id="288" r:id="rId9"/>
    <p:sldId id="290" r:id="rId10"/>
    <p:sldId id="289" r:id="rId11"/>
    <p:sldId id="291" r:id="rId12"/>
    <p:sldId id="293" r:id="rId13"/>
    <p:sldId id="292" r:id="rId14"/>
    <p:sldId id="294" r:id="rId15"/>
    <p:sldId id="295" r:id="rId16"/>
    <p:sldId id="275" r:id="rId17"/>
    <p:sldId id="276" r:id="rId18"/>
    <p:sldId id="296" r:id="rId19"/>
    <p:sldId id="258" r:id="rId20"/>
    <p:sldId id="281" r:id="rId21"/>
    <p:sldId id="285" r:id="rId22"/>
    <p:sldId id="298" r:id="rId23"/>
    <p:sldId id="299" r:id="rId24"/>
    <p:sldId id="300" r:id="rId25"/>
    <p:sldId id="301" r:id="rId26"/>
    <p:sldId id="302" r:id="rId27"/>
    <p:sldId id="297" r:id="rId28"/>
    <p:sldId id="303" r:id="rId29"/>
    <p:sldId id="304" r:id="rId30"/>
    <p:sldId id="305" r:id="rId31"/>
    <p:sldId id="306"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6ED"/>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274" autoAdjust="0"/>
  </p:normalViewPr>
  <p:slideViewPr>
    <p:cSldViewPr snapToGrid="0" showGuides="1">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25.08.2023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25.08.2023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8" name="Graphic 37">
            <a:extLst>
              <a:ext uri="{FF2B5EF4-FFF2-40B4-BE49-F238E27FC236}">
                <a16:creationId xmlns:a16="http://schemas.microsoft.com/office/drawing/2014/main" id="{1C0C1CE7-4E27-9003-565D-7A50C1A4387C}"/>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9" name="Graphic 36">
            <a:extLst>
              <a:ext uri="{FF2B5EF4-FFF2-40B4-BE49-F238E27FC236}">
                <a16:creationId xmlns:a16="http://schemas.microsoft.com/office/drawing/2014/main" id="{D444CDD0-30B2-B759-4CE1-06158D8A05D7}"/>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4150300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31527848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82135515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6715338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5181858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44154898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04464728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70189322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65384087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2272916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311176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5778737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54802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103060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4229068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ru-RU"/>
              <a:t>MM.DD.20XX</a:t>
            </a:r>
            <a:endParaRPr lang="ru-RU" dirty="0"/>
          </a:p>
        </p:txBody>
      </p:sp>
      <p:sp>
        <p:nvSpPr>
          <p:cNvPr id="5" name="Footer Placeholder 4"/>
          <p:cNvSpPr>
            <a:spLocks noGrp="1"/>
          </p:cNvSpPr>
          <p:nvPr>
            <p:ph type="ftr" sz="quarter" idx="11"/>
          </p:nvPr>
        </p:nvSpPr>
        <p:spPr/>
        <p:txBody>
          <a:bodyPr/>
          <a:lstStyle/>
          <a:p>
            <a:r>
              <a:rPr lang="en-US"/>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Oval 6">
            <a:extLst>
              <a:ext uri="{FF2B5EF4-FFF2-40B4-BE49-F238E27FC236}">
                <a16:creationId xmlns:a16="http://schemas.microsoft.com/office/drawing/2014/main" id="{438AABC4-B302-6B92-F4F6-EE7CFA41AFA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5DA495CA-F6F4-1C8C-1164-32F46FAD321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8F080E0F-239B-095A-76F2-C8F22A0E5B0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45877E12-8B44-4949-318C-1BDF759F9BAA}"/>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16101098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7957268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ru-RU"/>
              <a:t>MM.DD.20XX</a:t>
            </a:r>
            <a:endParaRPr lang="ru-RU" dirty="0"/>
          </a:p>
        </p:txBody>
      </p:sp>
      <p:sp>
        <p:nvSpPr>
          <p:cNvPr id="8" name="Footer Placeholder 7"/>
          <p:cNvSpPr>
            <a:spLocks noGrp="1"/>
          </p:cNvSpPr>
          <p:nvPr>
            <p:ph type="ftr" sz="quarter" idx="11"/>
          </p:nvPr>
        </p:nvSpPr>
        <p:spPr/>
        <p:txBody>
          <a:bodyPr/>
          <a:lstStyle/>
          <a:p>
            <a:r>
              <a:rPr lang="en-US"/>
              <a:t>ADD A FOOTER</a:t>
            </a:r>
            <a:endParaRPr lang="ru-RU" dirty="0"/>
          </a:p>
        </p:txBody>
      </p:sp>
      <p:sp>
        <p:nvSpPr>
          <p:cNvPr id="9" name="Slide Number Placeholder 8"/>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60551497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ru-RU"/>
              <a:t>MM.DD.20XX</a:t>
            </a:r>
            <a:endParaRPr lang="ru-RU" dirty="0"/>
          </a:p>
        </p:txBody>
      </p:sp>
      <p:sp>
        <p:nvSpPr>
          <p:cNvPr id="4" name="Footer Placeholder 3"/>
          <p:cNvSpPr>
            <a:spLocks noGrp="1"/>
          </p:cNvSpPr>
          <p:nvPr>
            <p:ph type="ftr" sz="quarter" idx="11"/>
          </p:nvPr>
        </p:nvSpPr>
        <p:spPr/>
        <p:txBody>
          <a:bodyPr/>
          <a:lstStyle/>
          <a:p>
            <a:r>
              <a:rPr lang="en-US"/>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t>‹#›</a:t>
            </a:fld>
            <a:endParaRPr lang="ru-RU" dirty="0"/>
          </a:p>
        </p:txBody>
      </p:sp>
      <p:sp>
        <p:nvSpPr>
          <p:cNvPr id="6" name="Oval 5">
            <a:extLst>
              <a:ext uri="{FF2B5EF4-FFF2-40B4-BE49-F238E27FC236}">
                <a16:creationId xmlns:a16="http://schemas.microsoft.com/office/drawing/2014/main" id="{5F9BEFFD-09AF-0A75-A4FA-5776479D98A8}"/>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Graphic 12">
            <a:extLst>
              <a:ext uri="{FF2B5EF4-FFF2-40B4-BE49-F238E27FC236}">
                <a16:creationId xmlns:a16="http://schemas.microsoft.com/office/drawing/2014/main" id="{F70E297B-E2DA-8017-8D6F-E445628BBA4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9" name="Graphic 39">
            <a:extLst>
              <a:ext uri="{FF2B5EF4-FFF2-40B4-BE49-F238E27FC236}">
                <a16:creationId xmlns:a16="http://schemas.microsoft.com/office/drawing/2014/main" id="{9F2183E2-F920-C8A0-CF4C-98C35AE5DA7F}"/>
              </a:ext>
            </a:extLst>
          </p:cNvPr>
          <p:cNvGrpSpPr/>
          <p:nvPr userDrawn="1"/>
        </p:nvGrpSpPr>
        <p:grpSpPr>
          <a:xfrm>
            <a:off x="10008352" y="0"/>
            <a:ext cx="2188800" cy="1933794"/>
            <a:chOff x="10003200" y="0"/>
            <a:chExt cx="2188800" cy="1933794"/>
          </a:xfrm>
        </p:grpSpPr>
        <p:sp>
          <p:nvSpPr>
            <p:cNvPr id="10" name="Freeform: Shape 9">
              <a:extLst>
                <a:ext uri="{FF2B5EF4-FFF2-40B4-BE49-F238E27FC236}">
                  <a16:creationId xmlns:a16="http://schemas.microsoft.com/office/drawing/2014/main" id="{746A05BA-9A58-0F83-B716-32D071ADCDEB}"/>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C419D5B3-C69F-B222-5BF1-7385AECCBEAE}"/>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A5BC5E57-5C1D-D12E-5B72-B50C7BC79336}"/>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EE1C1AB-E7CD-0E04-6B1C-110F21228D25}"/>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10CCA706-7F90-CD99-8949-B02E2014B00F}"/>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F52CF86E-F50A-9865-D543-28DD7DF4C3D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6" name="Graphic 19">
            <a:extLst>
              <a:ext uri="{FF2B5EF4-FFF2-40B4-BE49-F238E27FC236}">
                <a16:creationId xmlns:a16="http://schemas.microsoft.com/office/drawing/2014/main" id="{725F1B0B-71E3-76BA-F657-BD3B09A7D804}"/>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88321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r>
              <a:rPr lang="ru-RU"/>
              <a:t>MM.DD.20XX</a:t>
            </a:r>
            <a:endParaRPr lang="ru-RU" dirty="0"/>
          </a:p>
        </p:txBody>
      </p:sp>
      <p:sp>
        <p:nvSpPr>
          <p:cNvPr id="3" name="Footer Placeholder 2"/>
          <p:cNvSpPr>
            <a:spLocks noGrp="1"/>
          </p:cNvSpPr>
          <p:nvPr>
            <p:ph type="ftr" sz="quarter" idx="11"/>
          </p:nvPr>
        </p:nvSpPr>
        <p:spPr/>
        <p:txBody>
          <a:bodyPr/>
          <a:lstStyle/>
          <a:p>
            <a:r>
              <a:rPr lang="en-US"/>
              <a:t>ADD A FOOTER</a:t>
            </a:r>
            <a:endParaRPr lang="ru-RU" dirty="0"/>
          </a:p>
        </p:txBody>
      </p:sp>
      <p:sp>
        <p:nvSpPr>
          <p:cNvPr id="4" name="Slide Number Placeholder 3"/>
          <p:cNvSpPr>
            <a:spLocks noGrp="1"/>
          </p:cNvSpPr>
          <p:nvPr>
            <p:ph type="sldNum" sz="quarter" idx="12"/>
          </p:nvPr>
        </p:nvSpPr>
        <p:spPr/>
        <p:txBody>
          <a:bodyPr/>
          <a:lstStyle/>
          <a:p>
            <a:fld id="{D495E168-DA5E-4888-8D8A-92B118324C14}" type="slidenum">
              <a:rPr lang="ru-RU" smtClean="0"/>
              <a:t>‹#›</a:t>
            </a:fld>
            <a:endParaRPr lang="ru-RU" dirty="0"/>
          </a:p>
        </p:txBody>
      </p:sp>
      <p:sp>
        <p:nvSpPr>
          <p:cNvPr id="5" name="Oval 4">
            <a:extLst>
              <a:ext uri="{FF2B5EF4-FFF2-40B4-BE49-F238E27FC236}">
                <a16:creationId xmlns:a16="http://schemas.microsoft.com/office/drawing/2014/main" id="{08AB90C2-328D-1A44-1909-F85147715CBD}"/>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Graphic 12">
            <a:extLst>
              <a:ext uri="{FF2B5EF4-FFF2-40B4-BE49-F238E27FC236}">
                <a16:creationId xmlns:a16="http://schemas.microsoft.com/office/drawing/2014/main" id="{8D8A20C2-AAA1-2A79-7334-894495AFC62D}"/>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8" name="Graphic 39">
            <a:extLst>
              <a:ext uri="{FF2B5EF4-FFF2-40B4-BE49-F238E27FC236}">
                <a16:creationId xmlns:a16="http://schemas.microsoft.com/office/drawing/2014/main" id="{F3AACB55-22A0-84B7-4D55-240C649D5451}"/>
              </a:ext>
            </a:extLst>
          </p:cNvPr>
          <p:cNvGrpSpPr/>
          <p:nvPr userDrawn="1"/>
        </p:nvGrpSpPr>
        <p:grpSpPr>
          <a:xfrm>
            <a:off x="10008352" y="0"/>
            <a:ext cx="2188800" cy="1933794"/>
            <a:chOff x="10003200" y="0"/>
            <a:chExt cx="2188800" cy="1933794"/>
          </a:xfrm>
        </p:grpSpPr>
        <p:sp>
          <p:nvSpPr>
            <p:cNvPr id="9" name="Freeform: Shape 8">
              <a:extLst>
                <a:ext uri="{FF2B5EF4-FFF2-40B4-BE49-F238E27FC236}">
                  <a16:creationId xmlns:a16="http://schemas.microsoft.com/office/drawing/2014/main" id="{3B9EB135-3CCB-884A-0B7B-8E5739C300E8}"/>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FA28CF5C-BF79-F8BE-9C5B-69815E47505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17CFE193-A088-D0C2-5B43-6235158A2517}"/>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2" name="Freeform: Shape 11">
              <a:extLst>
                <a:ext uri="{FF2B5EF4-FFF2-40B4-BE49-F238E27FC236}">
                  <a16:creationId xmlns:a16="http://schemas.microsoft.com/office/drawing/2014/main" id="{23FA4462-3CBC-BF42-AEC9-06EA01AD572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205F1351-22F8-97DF-7796-DC7C5902B81E}"/>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43086A96-519D-F50D-F890-3B62BB24798C}"/>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3563863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255791394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ru-RU"/>
              <a:t>MM.DD.20XX</a:t>
            </a:r>
            <a:endParaRPr lang="ru-RU" dirty="0"/>
          </a:p>
        </p:txBody>
      </p:sp>
      <p:sp>
        <p:nvSpPr>
          <p:cNvPr id="6" name="Footer Placeholder 5"/>
          <p:cNvSpPr>
            <a:spLocks noGrp="1"/>
          </p:cNvSpPr>
          <p:nvPr>
            <p:ph type="ftr" sz="quarter" idx="11"/>
          </p:nvPr>
        </p:nvSpPr>
        <p:spPr/>
        <p:txBody>
          <a:bodyPr/>
          <a:lstStyle/>
          <a:p>
            <a:r>
              <a:rPr lang="en-US"/>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1654A90B-F731-A3FB-5CBD-1C4F9A8665BE}"/>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DD564277-8D02-C84F-5181-5BDB570FFEF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1" name="Freeform: Shape 10">
            <a:extLst>
              <a:ext uri="{FF2B5EF4-FFF2-40B4-BE49-F238E27FC236}">
                <a16:creationId xmlns:a16="http://schemas.microsoft.com/office/drawing/2014/main" id="{4028C56E-7A65-0A98-AD8A-31362A8D833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2" name="Graphic 33">
            <a:extLst>
              <a:ext uri="{FF2B5EF4-FFF2-40B4-BE49-F238E27FC236}">
                <a16:creationId xmlns:a16="http://schemas.microsoft.com/office/drawing/2014/main" id="{B9B43F27-F10F-A3D1-734D-F13149CC59F6}"/>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868C546D-CF18-D337-93BE-052060B77211}"/>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4" name="Freeform: Shape 13">
            <a:extLst>
              <a:ext uri="{FF2B5EF4-FFF2-40B4-BE49-F238E27FC236}">
                <a16:creationId xmlns:a16="http://schemas.microsoft.com/office/drawing/2014/main" id="{E80E4BE6-A021-8185-B5BC-FC6DF74A51D6}"/>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6210326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3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r>
              <a:rPr lang="ru-RU"/>
              <a:t>MM.DD.20XX</a:t>
            </a:r>
            <a:endParaRPr lang="ru-RU"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ADD A FOOTER</a:t>
            </a:r>
            <a:endParaRPr lang="ru-RU"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30227157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5" r:id="rId19"/>
    <p:sldLayoutId id="2147483696" r:id="rId20"/>
    <p:sldLayoutId id="2147483697" r:id="rId21"/>
    <p:sldLayoutId id="2147483702" r:id="rId22"/>
    <p:sldLayoutId id="2147483667" r:id="rId23"/>
    <p:sldLayoutId id="2147483668" r:id="rId24"/>
    <p:sldLayoutId id="2147483669" r:id="rId25"/>
    <p:sldLayoutId id="2147483670" r:id="rId26"/>
    <p:sldLayoutId id="2147483671" r:id="rId27"/>
    <p:sldLayoutId id="2147483673" r:id="rId28"/>
    <p:sldLayoutId id="2147483674" r:id="rId29"/>
    <p:sldLayoutId id="2147483664" r:id="rId30"/>
    <p:sldLayoutId id="2147483672" r:id="rId31"/>
  </p:sldLayoutIdLst>
  <p:hf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lympic_flag,_2014_Winter_Olympics_opening_ceremony.jpg" TargetMode="External"/><Relationship Id="rId2" Type="http://schemas.openxmlformats.org/officeDocument/2006/relationships/image" Target="../media/image4.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OlympicProject_16916924946390/Dashboard1?:language=en-US&amp;publish=yes&amp;:display_count=n&amp;:origin=viz_share_link"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views/OlympicProject_16916924946390/Dashboard2?:language=en-US&amp;publish=yes&amp;:display_count=n&amp;:origin=viz_share_link"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26.jp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888/notebooks/Japneet%20Data%20Science/120%20yrs%20of%20Olympic%20Games/Linear%20Rigression%20athlete_events.ipynb"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localhost:8888/notebooks/Japneet%20Data%20Science/120%20yrs%20of%20Olympic%20Games/Linear%20Rigression%20athlete_events.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http://localhost:8888/notebooks/Japneet%20Data%20Science/120%20yrs%20of%20Olympic%20Games/Linear%20Rigression%20athlete_events.ipynb"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hyperlink" Target="http://localhost:8888/notebooks/Japneet%20Data%20Science/120%20yrs%20of%20Olympic%20Games/Linear%20Rigression%20athlete_events.ipynb"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localhost:8888/notebooks/Japneet%20Data%20Science/120%20yrs%20of%20Olympic%20Games/Linear%20Rigression%20athlete_events.ipynb"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888/notebooks/Japneet%20Data%20Science/120%20yrs%20of%20Olympic%20Games/Linear%20Rigression%20athlete_events.ipynb"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888/notebooks/Japneet%20Data%20Science/120%20yrs%20of%20Olympic%20Games/Linear%20Rigression%20athlete_events.ipynb"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commons.wikimedia.org/wiki/File:Olympic_Flame_of_Vancouver_2010_Olympics_(night).jpg" TargetMode="External"/><Relationship Id="rId2" Type="http://schemas.openxmlformats.org/officeDocument/2006/relationships/image" Target="../media/image39.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0" y="1272988"/>
            <a:ext cx="5690680" cy="1841440"/>
          </a:xfrm>
        </p:spPr>
        <p:txBody>
          <a:bodyPr/>
          <a:lstStyle/>
          <a:p>
            <a:r>
              <a:rPr lang="en-US" sz="2800" b="1" dirty="0"/>
              <a:t>Comparative Analysis on </a:t>
            </a:r>
            <a:br>
              <a:rPr lang="en-US" sz="2800" b="1" dirty="0"/>
            </a:br>
            <a:r>
              <a:rPr lang="en-US" sz="2800" b="1" dirty="0"/>
              <a:t>120 years of Olympic History </a:t>
            </a:r>
            <a:r>
              <a:rPr lang="en-US" sz="2400" b="1" dirty="0"/>
              <a:t>using</a:t>
            </a:r>
            <a:r>
              <a:rPr lang="en-US" sz="2800" b="1" dirty="0"/>
              <a:t> </a:t>
            </a:r>
            <a:r>
              <a:rPr lang="en-US" sz="2400" b="1" dirty="0"/>
              <a:t>Machine Learning Algorithm</a:t>
            </a:r>
            <a:endParaRPr lang="ru-RU" sz="2800" b="1"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a:xfrm>
            <a:off x="676693" y="4916424"/>
            <a:ext cx="3814626" cy="1376800"/>
          </a:xfrm>
        </p:spPr>
        <p:txBody>
          <a:bodyPr/>
          <a:lstStyle/>
          <a:p>
            <a:pPr>
              <a:lnSpc>
                <a:spcPct val="100000"/>
              </a:lnSpc>
              <a:spcBef>
                <a:spcPts val="0"/>
              </a:spcBef>
            </a:pPr>
            <a:r>
              <a:rPr lang="en-US" sz="1400" b="1" dirty="0">
                <a:solidFill>
                  <a:schemeClr val="accent3">
                    <a:lumMod val="75000"/>
                  </a:schemeClr>
                </a:solidFill>
              </a:rPr>
              <a:t>Submitted by:</a:t>
            </a:r>
          </a:p>
          <a:p>
            <a:pPr>
              <a:lnSpc>
                <a:spcPct val="100000"/>
              </a:lnSpc>
              <a:spcBef>
                <a:spcPts val="0"/>
              </a:spcBef>
            </a:pPr>
            <a:endParaRPr lang="en-US" sz="700" b="1" dirty="0">
              <a:solidFill>
                <a:schemeClr val="accent3">
                  <a:lumMod val="75000"/>
                </a:schemeClr>
              </a:solidFill>
            </a:endParaRPr>
          </a:p>
          <a:p>
            <a:pPr>
              <a:lnSpc>
                <a:spcPct val="100000"/>
              </a:lnSpc>
              <a:spcBef>
                <a:spcPts val="0"/>
              </a:spcBef>
            </a:pPr>
            <a:r>
              <a:rPr lang="en-US" sz="1400" b="1" dirty="0">
                <a:solidFill>
                  <a:schemeClr val="accent3">
                    <a:lumMod val="75000"/>
                  </a:schemeClr>
                </a:solidFill>
              </a:rPr>
              <a:t>Name:  </a:t>
            </a:r>
            <a:r>
              <a:rPr lang="en-US" sz="1400" b="1" dirty="0" err="1">
                <a:solidFill>
                  <a:schemeClr val="accent3">
                    <a:lumMod val="75000"/>
                  </a:schemeClr>
                </a:solidFill>
              </a:rPr>
              <a:t>Japneet</a:t>
            </a:r>
            <a:r>
              <a:rPr lang="en-US" sz="1400" b="1" dirty="0">
                <a:solidFill>
                  <a:schemeClr val="accent3">
                    <a:lumMod val="75000"/>
                  </a:schemeClr>
                </a:solidFill>
              </a:rPr>
              <a:t> Kaur</a:t>
            </a:r>
          </a:p>
          <a:p>
            <a:pPr>
              <a:lnSpc>
                <a:spcPct val="100000"/>
              </a:lnSpc>
              <a:spcBef>
                <a:spcPts val="0"/>
              </a:spcBef>
            </a:pPr>
            <a:r>
              <a:rPr lang="en-US" sz="1400" b="1" dirty="0">
                <a:solidFill>
                  <a:schemeClr val="accent3">
                    <a:lumMod val="75000"/>
                  </a:schemeClr>
                </a:solidFill>
              </a:rPr>
              <a:t>Roll no.:  04990302021</a:t>
            </a:r>
          </a:p>
          <a:p>
            <a:pPr>
              <a:lnSpc>
                <a:spcPct val="100000"/>
              </a:lnSpc>
              <a:spcBef>
                <a:spcPts val="0"/>
              </a:spcBef>
            </a:pPr>
            <a:endParaRPr lang="en-US" sz="700" b="1" dirty="0">
              <a:solidFill>
                <a:schemeClr val="accent3">
                  <a:lumMod val="75000"/>
                </a:schemeClr>
              </a:solidFill>
            </a:endParaRPr>
          </a:p>
          <a:p>
            <a:pPr>
              <a:lnSpc>
                <a:spcPct val="100000"/>
              </a:lnSpc>
              <a:spcBef>
                <a:spcPts val="0"/>
              </a:spcBef>
            </a:pPr>
            <a:r>
              <a:rPr lang="en-US" sz="1400" b="1" dirty="0">
                <a:solidFill>
                  <a:schemeClr val="accent3">
                    <a:lumMod val="75000"/>
                  </a:schemeClr>
                </a:solidFill>
              </a:rPr>
              <a:t>Institute of innovation in technology &amp; management</a:t>
            </a:r>
            <a:endParaRPr lang="ru-RU" sz="1400" b="1" dirty="0">
              <a:solidFill>
                <a:schemeClr val="accent3">
                  <a:lumMod val="75000"/>
                </a:schemeClr>
              </a:solidFill>
            </a:endParaRPr>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14138" r="14138"/>
          <a:stretch/>
        </p:blipFill>
        <p:spPr>
          <a:xfrm>
            <a:off x="4570134" y="53790"/>
            <a:ext cx="7585924" cy="5949573"/>
          </a:xfrm>
        </p:spPr>
      </p:pic>
      <p:pic>
        <p:nvPicPr>
          <p:cNvPr id="1026" name="Picture 2" descr="logo">
            <a:extLst>
              <a:ext uri="{FF2B5EF4-FFF2-40B4-BE49-F238E27FC236}">
                <a16:creationId xmlns:a16="http://schemas.microsoft.com/office/drawing/2014/main" id="{18FB7FC1-4434-829E-9359-3A4F7CFB6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5" y="35860"/>
            <a:ext cx="1519255" cy="770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peMySkills Pvt. Ltd.">
            <a:extLst>
              <a:ext uri="{FF2B5EF4-FFF2-40B4-BE49-F238E27FC236}">
                <a16:creationId xmlns:a16="http://schemas.microsoft.com/office/drawing/2014/main" id="{C3C2E1E0-6A3A-60B4-F62C-7BF6C4032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431" y="35860"/>
            <a:ext cx="1733487" cy="8667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8807D0-BF97-C2CD-1DD7-1C54AA93C570}"/>
              </a:ext>
            </a:extLst>
          </p:cNvPr>
          <p:cNvSpPr txBox="1"/>
          <p:nvPr/>
        </p:nvSpPr>
        <p:spPr>
          <a:xfrm>
            <a:off x="920865" y="3288203"/>
            <a:ext cx="2102367" cy="877163"/>
          </a:xfrm>
          <a:prstGeom prst="rect">
            <a:avLst/>
          </a:prstGeom>
          <a:noFill/>
        </p:spPr>
        <p:txBody>
          <a:bodyPr wrap="square">
            <a:spAutoFit/>
          </a:bodyPr>
          <a:lstStyle/>
          <a:p>
            <a:pPr>
              <a:lnSpc>
                <a:spcPct val="100000"/>
              </a:lnSpc>
              <a:spcBef>
                <a:spcPts val="0"/>
              </a:spcBef>
            </a:pPr>
            <a:r>
              <a:rPr lang="en-US" sz="1700" b="1" dirty="0">
                <a:solidFill>
                  <a:schemeClr val="accent3">
                    <a:lumMod val="75000"/>
                  </a:schemeClr>
                </a:solidFill>
              </a:rPr>
              <a:t>SUBMITTED TO:</a:t>
            </a:r>
          </a:p>
          <a:p>
            <a:pPr>
              <a:lnSpc>
                <a:spcPct val="100000"/>
              </a:lnSpc>
              <a:spcBef>
                <a:spcPts val="0"/>
              </a:spcBef>
            </a:pPr>
            <a:r>
              <a:rPr lang="en-IN" sz="1700" dirty="0">
                <a:solidFill>
                  <a:schemeClr val="accent3">
                    <a:lumMod val="75000"/>
                  </a:schemeClr>
                </a:solidFill>
              </a:rPr>
              <a:t>Mr. Prateek Gupta</a:t>
            </a:r>
          </a:p>
          <a:p>
            <a:pPr>
              <a:lnSpc>
                <a:spcPct val="100000"/>
              </a:lnSpc>
              <a:spcBef>
                <a:spcPts val="0"/>
              </a:spcBef>
            </a:pPr>
            <a:r>
              <a:rPr lang="en-IN" sz="1700" dirty="0">
                <a:solidFill>
                  <a:schemeClr val="accent3">
                    <a:lumMod val="75000"/>
                  </a:schemeClr>
                </a:solidFill>
              </a:rPr>
              <a:t>(</a:t>
            </a:r>
            <a:r>
              <a:rPr lang="en-IN" sz="1700" dirty="0" err="1">
                <a:solidFill>
                  <a:schemeClr val="accent3">
                    <a:lumMod val="75000"/>
                  </a:schemeClr>
                </a:solidFill>
              </a:rPr>
              <a:t>ShapeMySkills</a:t>
            </a:r>
            <a:r>
              <a:rPr lang="en-IN" sz="1700" dirty="0">
                <a:solidFill>
                  <a:schemeClr val="accent3">
                    <a:lumMod val="75000"/>
                  </a:schemeClr>
                </a:solidFill>
              </a:rPr>
              <a:t>)</a:t>
            </a:r>
            <a:endParaRPr lang="ru-RU" sz="1700" dirty="0">
              <a:solidFill>
                <a:schemeClr val="accent3">
                  <a:lumMod val="75000"/>
                </a:schemeClr>
              </a:solidFill>
            </a:endParaRPr>
          </a:p>
        </p:txBody>
      </p:sp>
      <p:sp>
        <p:nvSpPr>
          <p:cNvPr id="5" name="TextBox 4">
            <a:extLst>
              <a:ext uri="{FF2B5EF4-FFF2-40B4-BE49-F238E27FC236}">
                <a16:creationId xmlns:a16="http://schemas.microsoft.com/office/drawing/2014/main" id="{A064C119-3F81-9768-E8E0-13FE151AD79A}"/>
              </a:ext>
            </a:extLst>
          </p:cNvPr>
          <p:cNvSpPr txBox="1"/>
          <p:nvPr/>
        </p:nvSpPr>
        <p:spPr>
          <a:xfrm>
            <a:off x="1157386" y="1249604"/>
            <a:ext cx="3457567" cy="369332"/>
          </a:xfrm>
          <a:prstGeom prst="rect">
            <a:avLst/>
          </a:prstGeom>
          <a:noFill/>
        </p:spPr>
        <p:txBody>
          <a:bodyPr wrap="square">
            <a:spAutoFit/>
          </a:bodyPr>
          <a:lstStyle/>
          <a:p>
            <a:pPr>
              <a:lnSpc>
                <a:spcPct val="100000"/>
              </a:lnSpc>
              <a:spcBef>
                <a:spcPts val="0"/>
              </a:spcBef>
            </a:pPr>
            <a:r>
              <a:rPr lang="en-US" sz="1800" b="1" dirty="0"/>
              <a:t>SUMMER TRAINING PROJECT ON</a:t>
            </a:r>
            <a:endParaRPr lang="ru-RU" sz="1800" dirty="0"/>
          </a:p>
        </p:txBody>
      </p:sp>
    </p:spTree>
    <p:extLst>
      <p:ext uri="{BB962C8B-B14F-4D97-AF65-F5344CB8AC3E}">
        <p14:creationId xmlns:p14="http://schemas.microsoft.com/office/powerpoint/2010/main" val="16500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9" y="216673"/>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endParaRPr lang="en-IN" sz="4000" dirty="0"/>
          </a:p>
        </p:txBody>
      </p:sp>
      <p:pic>
        <p:nvPicPr>
          <p:cNvPr id="15" name="Picture 14">
            <a:extLst>
              <a:ext uri="{FF2B5EF4-FFF2-40B4-BE49-F238E27FC236}">
                <a16:creationId xmlns:a16="http://schemas.microsoft.com/office/drawing/2014/main" id="{E213B76C-E68D-52AB-DD57-419CDBEFFED0}"/>
              </a:ext>
            </a:extLst>
          </p:cNvPr>
          <p:cNvPicPr>
            <a:picLocks noChangeAspect="1"/>
          </p:cNvPicPr>
          <p:nvPr/>
        </p:nvPicPr>
        <p:blipFill>
          <a:blip r:embed="rId2"/>
          <a:stretch>
            <a:fillRect/>
          </a:stretch>
        </p:blipFill>
        <p:spPr>
          <a:xfrm>
            <a:off x="302527" y="1114851"/>
            <a:ext cx="5641074" cy="5296359"/>
          </a:xfrm>
          <a:prstGeom prst="rect">
            <a:avLst/>
          </a:prstGeom>
          <a:ln>
            <a:solidFill>
              <a:schemeClr val="tx1"/>
            </a:solidFill>
          </a:ln>
        </p:spPr>
      </p:pic>
      <p:pic>
        <p:nvPicPr>
          <p:cNvPr id="17" name="Picture 16">
            <a:extLst>
              <a:ext uri="{FF2B5EF4-FFF2-40B4-BE49-F238E27FC236}">
                <a16:creationId xmlns:a16="http://schemas.microsoft.com/office/drawing/2014/main" id="{47D9336E-8177-A6A1-72E6-94805AF463C8}"/>
              </a:ext>
            </a:extLst>
          </p:cNvPr>
          <p:cNvPicPr>
            <a:picLocks noChangeAspect="1"/>
          </p:cNvPicPr>
          <p:nvPr/>
        </p:nvPicPr>
        <p:blipFill>
          <a:blip r:embed="rId3"/>
          <a:stretch>
            <a:fillRect/>
          </a:stretch>
        </p:blipFill>
        <p:spPr>
          <a:xfrm>
            <a:off x="6096000" y="1114850"/>
            <a:ext cx="5793474" cy="5296359"/>
          </a:xfrm>
          <a:prstGeom prst="rect">
            <a:avLst/>
          </a:prstGeom>
          <a:ln>
            <a:solidFill>
              <a:schemeClr val="tx1"/>
            </a:solidFill>
          </a:ln>
        </p:spPr>
      </p:pic>
    </p:spTree>
    <p:extLst>
      <p:ext uri="{BB962C8B-B14F-4D97-AF65-F5344CB8AC3E}">
        <p14:creationId xmlns:p14="http://schemas.microsoft.com/office/powerpoint/2010/main" val="328190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17"/>
                                        </p:tgtEl>
                                      </p:cBhvr>
                                    </p:animEffect>
                                    <p:animScale>
                                      <p:cBhvr>
                                        <p:cTn id="16"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8" y="62243"/>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endParaRPr lang="en-IN" sz="4000" dirty="0"/>
          </a:p>
        </p:txBody>
      </p:sp>
      <p:pic>
        <p:nvPicPr>
          <p:cNvPr id="4" name="Picture 3">
            <a:extLst>
              <a:ext uri="{FF2B5EF4-FFF2-40B4-BE49-F238E27FC236}">
                <a16:creationId xmlns:a16="http://schemas.microsoft.com/office/drawing/2014/main" id="{4E3DF09A-455A-04FF-E30E-78B62DC2DC53}"/>
              </a:ext>
            </a:extLst>
          </p:cNvPr>
          <p:cNvPicPr>
            <a:picLocks noChangeAspect="1"/>
          </p:cNvPicPr>
          <p:nvPr/>
        </p:nvPicPr>
        <p:blipFill>
          <a:blip r:embed="rId2"/>
          <a:stretch>
            <a:fillRect/>
          </a:stretch>
        </p:blipFill>
        <p:spPr>
          <a:xfrm>
            <a:off x="1246094" y="770129"/>
            <a:ext cx="10032132" cy="5792812"/>
          </a:xfrm>
          <a:prstGeom prst="rect">
            <a:avLst/>
          </a:prstGeom>
          <a:ln>
            <a:solidFill>
              <a:schemeClr val="tx1"/>
            </a:solidFill>
          </a:ln>
        </p:spPr>
      </p:pic>
    </p:spTree>
    <p:extLst>
      <p:ext uri="{BB962C8B-B14F-4D97-AF65-F5344CB8AC3E}">
        <p14:creationId xmlns:p14="http://schemas.microsoft.com/office/powerpoint/2010/main" val="25459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a:xfrm>
            <a:off x="10575773" y="5791835"/>
            <a:ext cx="764215" cy="365125"/>
          </a:xfrm>
        </p:spPr>
        <p:txBody>
          <a:bodyPr/>
          <a:lstStyle/>
          <a:p>
            <a:fld id="{D495E168-DA5E-4888-8D8A-92B118324C14}" type="slidenum">
              <a:rPr lang="ru-RU" sz="2700" smtClean="0"/>
              <a:t>12</a:t>
            </a:fld>
            <a:endParaRPr lang="ru-RU" sz="2700" dirty="0"/>
          </a:p>
        </p:txBody>
      </p:sp>
      <p:sp>
        <p:nvSpPr>
          <p:cNvPr id="7" name="TextBox 6">
            <a:extLst>
              <a:ext uri="{FF2B5EF4-FFF2-40B4-BE49-F238E27FC236}">
                <a16:creationId xmlns:a16="http://schemas.microsoft.com/office/drawing/2014/main" id="{4AABDB71-FA8E-1516-DA6F-A0E58151BBF2}"/>
              </a:ext>
            </a:extLst>
          </p:cNvPr>
          <p:cNvSpPr txBox="1"/>
          <p:nvPr/>
        </p:nvSpPr>
        <p:spPr>
          <a:xfrm>
            <a:off x="913774" y="62243"/>
            <a:ext cx="10364452" cy="126188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IN" sz="44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TABLEAU</a:t>
            </a:r>
            <a:endParaRPr lang="en-IN" sz="4000" b="1" dirty="0">
              <a:ln w="9525">
                <a:solidFill>
                  <a:schemeClr val="bg1"/>
                </a:solidFill>
                <a:prstDash val="solid"/>
              </a:ln>
              <a:effectLst>
                <a:outerShdw blurRad="12700" dist="38100" dir="2700000" algn="tl" rotWithShape="0">
                  <a:schemeClr val="bg1">
                    <a:lumMod val="50000"/>
                  </a:schemeClr>
                </a:outerShdw>
              </a:effectLst>
            </a:endParaRPr>
          </a:p>
          <a:p>
            <a:pPr algn="ctr"/>
            <a:r>
              <a:rPr lang="en-IN" sz="3200" b="1" dirty="0">
                <a:ln w="9525">
                  <a:solidFill>
                    <a:schemeClr val="bg1"/>
                  </a:solidFill>
                  <a:prstDash val="solid"/>
                </a:ln>
                <a:effectLst>
                  <a:outerShdw blurRad="12700" dist="38100" dir="2700000" algn="tl" rotWithShape="0">
                    <a:schemeClr val="bg1">
                      <a:lumMod val="50000"/>
                    </a:schemeClr>
                  </a:outerShdw>
                </a:effectLst>
              </a:rPr>
              <a:t>A software for Data Visualization</a:t>
            </a:r>
            <a:endParaRPr lang="en-IN" sz="3200" dirty="0"/>
          </a:p>
        </p:txBody>
      </p:sp>
      <p:sp>
        <p:nvSpPr>
          <p:cNvPr id="4" name="TextBox 3">
            <a:extLst>
              <a:ext uri="{FF2B5EF4-FFF2-40B4-BE49-F238E27FC236}">
                <a16:creationId xmlns:a16="http://schemas.microsoft.com/office/drawing/2014/main" id="{81AA8C91-0700-7BBE-65FD-5E5B019DF65E}"/>
              </a:ext>
            </a:extLst>
          </p:cNvPr>
          <p:cNvSpPr txBox="1"/>
          <p:nvPr/>
        </p:nvSpPr>
        <p:spPr>
          <a:xfrm>
            <a:off x="3862207" y="1296135"/>
            <a:ext cx="7428457" cy="1200329"/>
          </a:xfrm>
          <a:prstGeom prst="rect">
            <a:avLst/>
          </a:prstGeom>
          <a:noFill/>
        </p:spPr>
        <p:txBody>
          <a:bodyPr wrap="square">
            <a:spAutoFit/>
          </a:bodyPr>
          <a:lstStyle/>
          <a:p>
            <a:pPr algn="just"/>
            <a:r>
              <a:rPr lang="id-ID" altLang="zh-CN" sz="2400" b="1" dirty="0">
                <a:solidFill>
                  <a:srgbClr val="002060"/>
                </a:solidFill>
                <a:sym typeface="Arial" panose="020B0604020202020204" pitchFamily="34" charset="0"/>
              </a:rPr>
              <a:t>Tableau is a powerful and fastest growing data visualization tool used in the Business Intelligence Industry.</a:t>
            </a:r>
          </a:p>
        </p:txBody>
      </p:sp>
      <p:pic>
        <p:nvPicPr>
          <p:cNvPr id="5" name="Picture 4">
            <a:extLst>
              <a:ext uri="{FF2B5EF4-FFF2-40B4-BE49-F238E27FC236}">
                <a16:creationId xmlns:a16="http://schemas.microsoft.com/office/drawing/2014/main" id="{2C007141-7F65-A6D9-7078-C4D6B7BBAE26}"/>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10526" t="19645" r="15790" b="18226"/>
          <a:stretch/>
        </p:blipFill>
        <p:spPr bwMode="auto">
          <a:xfrm>
            <a:off x="306404" y="2435757"/>
            <a:ext cx="3481138" cy="239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2">
            <a:extLst>
              <a:ext uri="{FF2B5EF4-FFF2-40B4-BE49-F238E27FC236}">
                <a16:creationId xmlns:a16="http://schemas.microsoft.com/office/drawing/2014/main" id="{0269F592-3025-2F50-1ADA-83352C4966E7}"/>
              </a:ext>
            </a:extLst>
          </p:cNvPr>
          <p:cNvGrpSpPr>
            <a:grpSpLocks/>
          </p:cNvGrpSpPr>
          <p:nvPr/>
        </p:nvGrpSpPr>
        <p:grpSpPr bwMode="auto">
          <a:xfrm>
            <a:off x="4040280" y="2770824"/>
            <a:ext cx="546100" cy="546100"/>
            <a:chOff x="776904" y="2402596"/>
            <a:chExt cx="684000" cy="684000"/>
          </a:xfrm>
        </p:grpSpPr>
        <p:sp>
          <p:nvSpPr>
            <p:cNvPr id="9" name="Oval 8">
              <a:extLst>
                <a:ext uri="{FF2B5EF4-FFF2-40B4-BE49-F238E27FC236}">
                  <a16:creationId xmlns:a16="http://schemas.microsoft.com/office/drawing/2014/main" id="{D67F36F1-4E6C-E5DD-B50F-1C31A5983A4F}"/>
                </a:ext>
              </a:extLst>
            </p:cNvPr>
            <p:cNvSpPr/>
            <p:nvPr/>
          </p:nvSpPr>
          <p:spPr>
            <a:xfrm>
              <a:off x="776904" y="2402596"/>
              <a:ext cx="684000" cy="68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id-ID" altLang="en-US" sz="1600">
                <a:solidFill>
                  <a:schemeClr val="tx1"/>
                </a:solidFill>
                <a:cs typeface="Open Sans" panose="020B0606030504020204" pitchFamily="34" charset="0"/>
                <a:sym typeface="Arial" panose="020B0604020202020204" pitchFamily="34" charset="0"/>
              </a:endParaRPr>
            </a:p>
          </p:txBody>
        </p:sp>
        <p:grpSp>
          <p:nvGrpSpPr>
            <p:cNvPr id="10" name="Group 9">
              <a:extLst>
                <a:ext uri="{FF2B5EF4-FFF2-40B4-BE49-F238E27FC236}">
                  <a16:creationId xmlns:a16="http://schemas.microsoft.com/office/drawing/2014/main" id="{380FEB05-D2D9-D2FF-FA90-EB39B0DBE978}"/>
                </a:ext>
              </a:extLst>
            </p:cNvPr>
            <p:cNvGrpSpPr>
              <a:grpSpLocks noChangeAspect="1"/>
            </p:cNvGrpSpPr>
            <p:nvPr/>
          </p:nvGrpSpPr>
          <p:grpSpPr>
            <a:xfrm>
              <a:off x="941469" y="2531642"/>
              <a:ext cx="357120" cy="403041"/>
              <a:chOff x="3175" y="3175"/>
              <a:chExt cx="2320925" cy="2619375"/>
            </a:xfrm>
            <a:solidFill>
              <a:schemeClr val="accent1"/>
            </a:solidFill>
          </p:grpSpPr>
          <p:sp>
            <p:nvSpPr>
              <p:cNvPr id="11" name="Freeform 5">
                <a:extLst>
                  <a:ext uri="{FF2B5EF4-FFF2-40B4-BE49-F238E27FC236}">
                    <a16:creationId xmlns:a16="http://schemas.microsoft.com/office/drawing/2014/main" id="{54231081-2C14-620D-661C-A7E271C15F1F}"/>
                  </a:ext>
                </a:extLst>
              </p:cNvPr>
              <p:cNvSpPr>
                <a:spLocks noEditPoints="1"/>
              </p:cNvSpPr>
              <p:nvPr/>
            </p:nvSpPr>
            <p:spPr bwMode="auto">
              <a:xfrm>
                <a:off x="168275" y="3175"/>
                <a:ext cx="1990725" cy="1990725"/>
              </a:xfrm>
              <a:custGeom>
                <a:avLst/>
                <a:gdLst>
                  <a:gd name="T0" fmla="*/ 264 w 528"/>
                  <a:gd name="T1" fmla="*/ 528 h 528"/>
                  <a:gd name="T2" fmla="*/ 528 w 528"/>
                  <a:gd name="T3" fmla="*/ 264 h 528"/>
                  <a:gd name="T4" fmla="*/ 264 w 528"/>
                  <a:gd name="T5" fmla="*/ 0 h 528"/>
                  <a:gd name="T6" fmla="*/ 0 w 528"/>
                  <a:gd name="T7" fmla="*/ 264 h 528"/>
                  <a:gd name="T8" fmla="*/ 264 w 528"/>
                  <a:gd name="T9" fmla="*/ 528 h 528"/>
                  <a:gd name="T10" fmla="*/ 264 w 528"/>
                  <a:gd name="T11" fmla="*/ 484 h 528"/>
                  <a:gd name="T12" fmla="*/ 71 w 528"/>
                  <a:gd name="T13" fmla="*/ 370 h 528"/>
                  <a:gd name="T14" fmla="*/ 73 w 528"/>
                  <a:gd name="T15" fmla="*/ 369 h 528"/>
                  <a:gd name="T16" fmla="*/ 92 w 528"/>
                  <a:gd name="T17" fmla="*/ 352 h 528"/>
                  <a:gd name="T18" fmla="*/ 104 w 528"/>
                  <a:gd name="T19" fmla="*/ 312 h 528"/>
                  <a:gd name="T20" fmla="*/ 304 w 528"/>
                  <a:gd name="T21" fmla="*/ 385 h 528"/>
                  <a:gd name="T22" fmla="*/ 321 w 528"/>
                  <a:gd name="T23" fmla="*/ 385 h 528"/>
                  <a:gd name="T24" fmla="*/ 461 w 528"/>
                  <a:gd name="T25" fmla="*/ 361 h 528"/>
                  <a:gd name="T26" fmla="*/ 264 w 528"/>
                  <a:gd name="T27" fmla="*/ 484 h 528"/>
                  <a:gd name="T28" fmla="*/ 264 w 528"/>
                  <a:gd name="T29" fmla="*/ 44 h 528"/>
                  <a:gd name="T30" fmla="*/ 484 w 528"/>
                  <a:gd name="T31" fmla="*/ 264 h 528"/>
                  <a:gd name="T32" fmla="*/ 472 w 528"/>
                  <a:gd name="T33" fmla="*/ 334 h 528"/>
                  <a:gd name="T34" fmla="*/ 305 w 528"/>
                  <a:gd name="T35" fmla="*/ 363 h 528"/>
                  <a:gd name="T36" fmla="*/ 107 w 528"/>
                  <a:gd name="T37" fmla="*/ 283 h 528"/>
                  <a:gd name="T38" fmla="*/ 95 w 528"/>
                  <a:gd name="T39" fmla="*/ 279 h 528"/>
                  <a:gd name="T40" fmla="*/ 87 w 528"/>
                  <a:gd name="T41" fmla="*/ 287 h 528"/>
                  <a:gd name="T42" fmla="*/ 72 w 528"/>
                  <a:gd name="T43" fmla="*/ 343 h 528"/>
                  <a:gd name="T44" fmla="*/ 67 w 528"/>
                  <a:gd name="T45" fmla="*/ 348 h 528"/>
                  <a:gd name="T46" fmla="*/ 60 w 528"/>
                  <a:gd name="T47" fmla="*/ 347 h 528"/>
                  <a:gd name="T48" fmla="*/ 44 w 528"/>
                  <a:gd name="T49" fmla="*/ 264 h 528"/>
                  <a:gd name="T50" fmla="*/ 264 w 528"/>
                  <a:gd name="T51" fmla="*/ 4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528">
                    <a:moveTo>
                      <a:pt x="264" y="528"/>
                    </a:moveTo>
                    <a:cubicBezTo>
                      <a:pt x="410" y="528"/>
                      <a:pt x="528" y="410"/>
                      <a:pt x="528" y="264"/>
                    </a:cubicBezTo>
                    <a:cubicBezTo>
                      <a:pt x="528" y="118"/>
                      <a:pt x="410" y="0"/>
                      <a:pt x="264" y="0"/>
                    </a:cubicBezTo>
                    <a:cubicBezTo>
                      <a:pt x="118" y="0"/>
                      <a:pt x="0" y="118"/>
                      <a:pt x="0" y="264"/>
                    </a:cubicBezTo>
                    <a:cubicBezTo>
                      <a:pt x="0" y="410"/>
                      <a:pt x="118" y="528"/>
                      <a:pt x="264" y="528"/>
                    </a:cubicBezTo>
                    <a:close/>
                    <a:moveTo>
                      <a:pt x="264" y="484"/>
                    </a:moveTo>
                    <a:cubicBezTo>
                      <a:pt x="181" y="484"/>
                      <a:pt x="108" y="438"/>
                      <a:pt x="71" y="370"/>
                    </a:cubicBezTo>
                    <a:cubicBezTo>
                      <a:pt x="72" y="369"/>
                      <a:pt x="72" y="369"/>
                      <a:pt x="73" y="369"/>
                    </a:cubicBezTo>
                    <a:cubicBezTo>
                      <a:pt x="79" y="367"/>
                      <a:pt x="87" y="363"/>
                      <a:pt x="92" y="352"/>
                    </a:cubicBezTo>
                    <a:cubicBezTo>
                      <a:pt x="97" y="340"/>
                      <a:pt x="101" y="324"/>
                      <a:pt x="104" y="312"/>
                    </a:cubicBezTo>
                    <a:cubicBezTo>
                      <a:pt x="130" y="335"/>
                      <a:pt x="191" y="377"/>
                      <a:pt x="304" y="385"/>
                    </a:cubicBezTo>
                    <a:cubicBezTo>
                      <a:pt x="309" y="385"/>
                      <a:pt x="315" y="385"/>
                      <a:pt x="321" y="385"/>
                    </a:cubicBezTo>
                    <a:cubicBezTo>
                      <a:pt x="371" y="385"/>
                      <a:pt x="426" y="372"/>
                      <a:pt x="461" y="361"/>
                    </a:cubicBezTo>
                    <a:cubicBezTo>
                      <a:pt x="425" y="434"/>
                      <a:pt x="350" y="484"/>
                      <a:pt x="264" y="484"/>
                    </a:cubicBezTo>
                    <a:close/>
                    <a:moveTo>
                      <a:pt x="264" y="44"/>
                    </a:moveTo>
                    <a:cubicBezTo>
                      <a:pt x="385" y="44"/>
                      <a:pt x="484" y="143"/>
                      <a:pt x="484" y="264"/>
                    </a:cubicBezTo>
                    <a:cubicBezTo>
                      <a:pt x="484" y="289"/>
                      <a:pt x="480" y="312"/>
                      <a:pt x="472" y="334"/>
                    </a:cubicBezTo>
                    <a:cubicBezTo>
                      <a:pt x="438" y="345"/>
                      <a:pt x="364" y="367"/>
                      <a:pt x="305" y="363"/>
                    </a:cubicBezTo>
                    <a:cubicBezTo>
                      <a:pt x="161" y="352"/>
                      <a:pt x="107" y="283"/>
                      <a:pt x="107" y="283"/>
                    </a:cubicBezTo>
                    <a:cubicBezTo>
                      <a:pt x="104" y="279"/>
                      <a:pt x="99" y="278"/>
                      <a:pt x="95" y="279"/>
                    </a:cubicBezTo>
                    <a:cubicBezTo>
                      <a:pt x="91" y="280"/>
                      <a:pt x="88" y="283"/>
                      <a:pt x="87" y="287"/>
                    </a:cubicBezTo>
                    <a:cubicBezTo>
                      <a:pt x="87" y="288"/>
                      <a:pt x="81" y="323"/>
                      <a:pt x="72" y="343"/>
                    </a:cubicBezTo>
                    <a:cubicBezTo>
                      <a:pt x="70" y="347"/>
                      <a:pt x="68" y="348"/>
                      <a:pt x="67" y="348"/>
                    </a:cubicBezTo>
                    <a:cubicBezTo>
                      <a:pt x="65" y="348"/>
                      <a:pt x="63" y="348"/>
                      <a:pt x="60" y="347"/>
                    </a:cubicBezTo>
                    <a:cubicBezTo>
                      <a:pt x="50" y="322"/>
                      <a:pt x="44" y="294"/>
                      <a:pt x="44" y="264"/>
                    </a:cubicBezTo>
                    <a:cubicBezTo>
                      <a:pt x="44" y="143"/>
                      <a:pt x="142" y="44"/>
                      <a:pt x="264" y="44"/>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12" name="Freeform 6">
                <a:extLst>
                  <a:ext uri="{FF2B5EF4-FFF2-40B4-BE49-F238E27FC236}">
                    <a16:creationId xmlns:a16="http://schemas.microsoft.com/office/drawing/2014/main" id="{934E83C6-892F-14F8-FE46-6A3F711958F7}"/>
                  </a:ext>
                </a:extLst>
              </p:cNvPr>
              <p:cNvSpPr/>
              <p:nvPr/>
            </p:nvSpPr>
            <p:spPr bwMode="auto">
              <a:xfrm>
                <a:off x="3175" y="1698625"/>
                <a:ext cx="2320925" cy="923925"/>
              </a:xfrm>
              <a:custGeom>
                <a:avLst/>
                <a:gdLst>
                  <a:gd name="T0" fmla="*/ 541 w 616"/>
                  <a:gd name="T1" fmla="*/ 7 h 245"/>
                  <a:gd name="T2" fmla="*/ 510 w 616"/>
                  <a:gd name="T3" fmla="*/ 12 h 245"/>
                  <a:gd name="T4" fmla="*/ 515 w 616"/>
                  <a:gd name="T5" fmla="*/ 43 h 245"/>
                  <a:gd name="T6" fmla="*/ 572 w 616"/>
                  <a:gd name="T7" fmla="*/ 113 h 245"/>
                  <a:gd name="T8" fmla="*/ 308 w 616"/>
                  <a:gd name="T9" fmla="*/ 201 h 245"/>
                  <a:gd name="T10" fmla="*/ 44 w 616"/>
                  <a:gd name="T11" fmla="*/ 113 h 245"/>
                  <a:gd name="T12" fmla="*/ 101 w 616"/>
                  <a:gd name="T13" fmla="*/ 43 h 245"/>
                  <a:gd name="T14" fmla="*/ 105 w 616"/>
                  <a:gd name="T15" fmla="*/ 12 h 245"/>
                  <a:gd name="T16" fmla="*/ 75 w 616"/>
                  <a:gd name="T17" fmla="*/ 7 h 245"/>
                  <a:gd name="T18" fmla="*/ 0 w 616"/>
                  <a:gd name="T19" fmla="*/ 113 h 245"/>
                  <a:gd name="T20" fmla="*/ 308 w 616"/>
                  <a:gd name="T21" fmla="*/ 245 h 245"/>
                  <a:gd name="T22" fmla="*/ 616 w 616"/>
                  <a:gd name="T23" fmla="*/ 113 h 245"/>
                  <a:gd name="T24" fmla="*/ 541 w 616"/>
                  <a:gd name="T25" fmla="*/ 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245">
                    <a:moveTo>
                      <a:pt x="541" y="7"/>
                    </a:moveTo>
                    <a:cubicBezTo>
                      <a:pt x="531" y="0"/>
                      <a:pt x="517" y="2"/>
                      <a:pt x="510" y="12"/>
                    </a:cubicBezTo>
                    <a:cubicBezTo>
                      <a:pt x="503" y="22"/>
                      <a:pt x="505" y="36"/>
                      <a:pt x="515" y="43"/>
                    </a:cubicBezTo>
                    <a:cubicBezTo>
                      <a:pt x="555" y="72"/>
                      <a:pt x="572" y="88"/>
                      <a:pt x="572" y="113"/>
                    </a:cubicBezTo>
                    <a:cubicBezTo>
                      <a:pt x="572" y="177"/>
                      <a:pt x="498" y="201"/>
                      <a:pt x="308" y="201"/>
                    </a:cubicBezTo>
                    <a:cubicBezTo>
                      <a:pt x="118" y="201"/>
                      <a:pt x="44" y="177"/>
                      <a:pt x="44" y="113"/>
                    </a:cubicBezTo>
                    <a:cubicBezTo>
                      <a:pt x="44" y="88"/>
                      <a:pt x="60" y="72"/>
                      <a:pt x="101" y="43"/>
                    </a:cubicBezTo>
                    <a:cubicBezTo>
                      <a:pt x="110" y="36"/>
                      <a:pt x="113" y="22"/>
                      <a:pt x="105" y="12"/>
                    </a:cubicBezTo>
                    <a:cubicBezTo>
                      <a:pt x="98" y="2"/>
                      <a:pt x="85" y="0"/>
                      <a:pt x="75" y="7"/>
                    </a:cubicBezTo>
                    <a:cubicBezTo>
                      <a:pt x="40" y="33"/>
                      <a:pt x="0" y="62"/>
                      <a:pt x="0" y="113"/>
                    </a:cubicBezTo>
                    <a:cubicBezTo>
                      <a:pt x="0" y="235"/>
                      <a:pt x="159" y="245"/>
                      <a:pt x="308" y="245"/>
                    </a:cubicBezTo>
                    <a:cubicBezTo>
                      <a:pt x="457" y="245"/>
                      <a:pt x="616" y="235"/>
                      <a:pt x="616" y="113"/>
                    </a:cubicBezTo>
                    <a:cubicBezTo>
                      <a:pt x="616" y="62"/>
                      <a:pt x="576" y="33"/>
                      <a:pt x="541" y="7"/>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grpSp>
      </p:grpSp>
      <p:sp>
        <p:nvSpPr>
          <p:cNvPr id="13" name="TextBox 98">
            <a:extLst>
              <a:ext uri="{FF2B5EF4-FFF2-40B4-BE49-F238E27FC236}">
                <a16:creationId xmlns:a16="http://schemas.microsoft.com/office/drawing/2014/main" id="{FF7D01A8-0009-0B87-DD78-E9EDF16F1441}"/>
              </a:ext>
            </a:extLst>
          </p:cNvPr>
          <p:cNvSpPr txBox="1">
            <a:spLocks noChangeArrowheads="1"/>
          </p:cNvSpPr>
          <p:nvPr/>
        </p:nvSpPr>
        <p:spPr bwMode="auto">
          <a:xfrm>
            <a:off x="4630666" y="2720819"/>
            <a:ext cx="2166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r>
              <a:rPr lang="zh-CN" altLang="en-US" b="1" dirty="0">
                <a:ea typeface="SimSun" panose="02010600030101010101" pitchFamily="2" charset="-122"/>
                <a:sym typeface="Arial" panose="020B0604020202020204" pitchFamily="34" charset="0"/>
              </a:rPr>
              <a:t>Data Visualization </a:t>
            </a:r>
          </a:p>
        </p:txBody>
      </p:sp>
      <p:sp>
        <p:nvSpPr>
          <p:cNvPr id="14" name="TextBox 99">
            <a:extLst>
              <a:ext uri="{FF2B5EF4-FFF2-40B4-BE49-F238E27FC236}">
                <a16:creationId xmlns:a16="http://schemas.microsoft.com/office/drawing/2014/main" id="{C5062992-341B-D6A8-D3FE-A6E201EB2DE4}"/>
              </a:ext>
            </a:extLst>
          </p:cNvPr>
          <p:cNvSpPr txBox="1">
            <a:spLocks noChangeArrowheads="1"/>
          </p:cNvSpPr>
          <p:nvPr/>
        </p:nvSpPr>
        <p:spPr bwMode="auto">
          <a:xfrm>
            <a:off x="4652091" y="3247184"/>
            <a:ext cx="2281238" cy="96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algn="just">
              <a:lnSpc>
                <a:spcPct val="150000"/>
              </a:lnSpc>
            </a:pPr>
            <a:r>
              <a:rPr lang="zh-CN" altLang="en-US" sz="1300" dirty="0">
                <a:ea typeface="SimSun" panose="02010600030101010101" pitchFamily="2" charset="-122"/>
                <a:sym typeface="Arial" panose="020B0604020202020204" pitchFamily="34" charset="0"/>
              </a:rPr>
              <a:t>Data visualization is the graphical representation of information and dat</a:t>
            </a:r>
            <a:r>
              <a:rPr lang="en-US" altLang="zh-CN" sz="1300" dirty="0">
                <a:ea typeface="SimSun" panose="02010600030101010101" pitchFamily="2" charset="-122"/>
                <a:sym typeface="Arial" panose="020B0604020202020204" pitchFamily="34" charset="0"/>
              </a:rPr>
              <a:t>a.</a:t>
            </a:r>
          </a:p>
        </p:txBody>
      </p:sp>
      <p:grpSp>
        <p:nvGrpSpPr>
          <p:cNvPr id="15" name="组合 7">
            <a:extLst>
              <a:ext uri="{FF2B5EF4-FFF2-40B4-BE49-F238E27FC236}">
                <a16:creationId xmlns:a16="http://schemas.microsoft.com/office/drawing/2014/main" id="{5CB80DCB-9314-3F99-2347-8F0C0D6DA33E}"/>
              </a:ext>
            </a:extLst>
          </p:cNvPr>
          <p:cNvGrpSpPr>
            <a:grpSpLocks/>
          </p:cNvGrpSpPr>
          <p:nvPr/>
        </p:nvGrpSpPr>
        <p:grpSpPr bwMode="auto">
          <a:xfrm>
            <a:off x="4024058" y="4551790"/>
            <a:ext cx="546100" cy="546100"/>
            <a:chOff x="778570" y="3398414"/>
            <a:chExt cx="684000" cy="684000"/>
          </a:xfrm>
        </p:grpSpPr>
        <p:sp>
          <p:nvSpPr>
            <p:cNvPr id="16" name="Oval 15">
              <a:extLst>
                <a:ext uri="{FF2B5EF4-FFF2-40B4-BE49-F238E27FC236}">
                  <a16:creationId xmlns:a16="http://schemas.microsoft.com/office/drawing/2014/main" id="{F1C89F8F-845E-AA5A-357B-B08B1F6B990E}"/>
                </a:ext>
              </a:extLst>
            </p:cNvPr>
            <p:cNvSpPr/>
            <p:nvPr/>
          </p:nvSpPr>
          <p:spPr>
            <a:xfrm>
              <a:off x="778570" y="3398414"/>
              <a:ext cx="684000" cy="68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id-ID" altLang="en-US" sz="1600">
                <a:solidFill>
                  <a:schemeClr val="tx1"/>
                </a:solidFill>
                <a:cs typeface="Open Sans" panose="020B0606030504020204" pitchFamily="34" charset="0"/>
                <a:sym typeface="Arial" panose="020B0604020202020204" pitchFamily="34" charset="0"/>
              </a:endParaRPr>
            </a:p>
          </p:txBody>
        </p:sp>
        <p:grpSp>
          <p:nvGrpSpPr>
            <p:cNvPr id="17" name="Group 16">
              <a:extLst>
                <a:ext uri="{FF2B5EF4-FFF2-40B4-BE49-F238E27FC236}">
                  <a16:creationId xmlns:a16="http://schemas.microsoft.com/office/drawing/2014/main" id="{122A229B-96DA-F58F-275C-ED8BEF370A38}"/>
                </a:ext>
              </a:extLst>
            </p:cNvPr>
            <p:cNvGrpSpPr>
              <a:grpSpLocks noChangeAspect="1"/>
            </p:cNvGrpSpPr>
            <p:nvPr/>
          </p:nvGrpSpPr>
          <p:grpSpPr>
            <a:xfrm>
              <a:off x="923864" y="3552113"/>
              <a:ext cx="395999" cy="395999"/>
              <a:chOff x="1928427" y="-1529876"/>
              <a:chExt cx="1960563" cy="1960563"/>
            </a:xfrm>
            <a:solidFill>
              <a:schemeClr val="accent1"/>
            </a:solidFill>
          </p:grpSpPr>
          <p:sp>
            <p:nvSpPr>
              <p:cNvPr id="18" name="Freeform 19">
                <a:extLst>
                  <a:ext uri="{FF2B5EF4-FFF2-40B4-BE49-F238E27FC236}">
                    <a16:creationId xmlns:a16="http://schemas.microsoft.com/office/drawing/2014/main" id="{2E9CDECE-ED6F-15C2-55CF-3F44236A5F77}"/>
                  </a:ext>
                </a:extLst>
              </p:cNvPr>
              <p:cNvSpPr>
                <a:spLocks noEditPoints="1"/>
              </p:cNvSpPr>
              <p:nvPr/>
            </p:nvSpPr>
            <p:spPr bwMode="auto">
              <a:xfrm>
                <a:off x="3200014" y="-256700"/>
                <a:ext cx="265113" cy="260350"/>
              </a:xfrm>
              <a:custGeom>
                <a:avLst/>
                <a:gdLst>
                  <a:gd name="T0" fmla="*/ 78 w 156"/>
                  <a:gd name="T1" fmla="*/ 0 h 154"/>
                  <a:gd name="T2" fmla="*/ 0 w 156"/>
                  <a:gd name="T3" fmla="*/ 77 h 154"/>
                  <a:gd name="T4" fmla="*/ 78 w 156"/>
                  <a:gd name="T5" fmla="*/ 154 h 154"/>
                  <a:gd name="T6" fmla="*/ 156 w 156"/>
                  <a:gd name="T7" fmla="*/ 77 h 154"/>
                  <a:gd name="T8" fmla="*/ 78 w 156"/>
                  <a:gd name="T9" fmla="*/ 0 h 154"/>
                  <a:gd name="T10" fmla="*/ 78 w 156"/>
                  <a:gd name="T11" fmla="*/ 116 h 154"/>
                  <a:gd name="T12" fmla="*/ 39 w 156"/>
                  <a:gd name="T13" fmla="*/ 77 h 154"/>
                  <a:gd name="T14" fmla="*/ 78 w 156"/>
                  <a:gd name="T15" fmla="*/ 39 h 154"/>
                  <a:gd name="T16" fmla="*/ 117 w 156"/>
                  <a:gd name="T17" fmla="*/ 77 h 154"/>
                  <a:gd name="T18" fmla="*/ 78 w 156"/>
                  <a:gd name="T19"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4">
                    <a:moveTo>
                      <a:pt x="78" y="0"/>
                    </a:moveTo>
                    <a:cubicBezTo>
                      <a:pt x="35" y="0"/>
                      <a:pt x="0" y="35"/>
                      <a:pt x="0" y="77"/>
                    </a:cubicBezTo>
                    <a:cubicBezTo>
                      <a:pt x="0" y="120"/>
                      <a:pt x="35" y="154"/>
                      <a:pt x="78" y="154"/>
                    </a:cubicBezTo>
                    <a:cubicBezTo>
                      <a:pt x="121" y="154"/>
                      <a:pt x="156" y="120"/>
                      <a:pt x="156" y="77"/>
                    </a:cubicBezTo>
                    <a:cubicBezTo>
                      <a:pt x="156"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19" name="Freeform 20">
                <a:extLst>
                  <a:ext uri="{FF2B5EF4-FFF2-40B4-BE49-F238E27FC236}">
                    <a16:creationId xmlns:a16="http://schemas.microsoft.com/office/drawing/2014/main" id="{D3F50A19-B351-418F-0DF9-4AF5561B992F}"/>
                  </a:ext>
                </a:extLst>
              </p:cNvPr>
              <p:cNvSpPr>
                <a:spLocks noEditPoints="1"/>
              </p:cNvSpPr>
              <p:nvPr/>
            </p:nvSpPr>
            <p:spPr bwMode="auto">
              <a:xfrm>
                <a:off x="2350702" y="-256700"/>
                <a:ext cx="263525" cy="260350"/>
              </a:xfrm>
              <a:custGeom>
                <a:avLst/>
                <a:gdLst>
                  <a:gd name="T0" fmla="*/ 78 w 155"/>
                  <a:gd name="T1" fmla="*/ 0 h 154"/>
                  <a:gd name="T2" fmla="*/ 0 w 155"/>
                  <a:gd name="T3" fmla="*/ 77 h 154"/>
                  <a:gd name="T4" fmla="*/ 78 w 155"/>
                  <a:gd name="T5" fmla="*/ 154 h 154"/>
                  <a:gd name="T6" fmla="*/ 155 w 155"/>
                  <a:gd name="T7" fmla="*/ 77 h 154"/>
                  <a:gd name="T8" fmla="*/ 78 w 155"/>
                  <a:gd name="T9" fmla="*/ 0 h 154"/>
                  <a:gd name="T10" fmla="*/ 78 w 155"/>
                  <a:gd name="T11" fmla="*/ 116 h 154"/>
                  <a:gd name="T12" fmla="*/ 39 w 155"/>
                  <a:gd name="T13" fmla="*/ 77 h 154"/>
                  <a:gd name="T14" fmla="*/ 78 w 155"/>
                  <a:gd name="T15" fmla="*/ 39 h 154"/>
                  <a:gd name="T16" fmla="*/ 117 w 155"/>
                  <a:gd name="T17" fmla="*/ 77 h 154"/>
                  <a:gd name="T18" fmla="*/ 78 w 155"/>
                  <a:gd name="T19"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4">
                    <a:moveTo>
                      <a:pt x="78" y="0"/>
                    </a:moveTo>
                    <a:cubicBezTo>
                      <a:pt x="35" y="0"/>
                      <a:pt x="0" y="35"/>
                      <a:pt x="0" y="77"/>
                    </a:cubicBezTo>
                    <a:cubicBezTo>
                      <a:pt x="0" y="120"/>
                      <a:pt x="35" y="154"/>
                      <a:pt x="78" y="154"/>
                    </a:cubicBezTo>
                    <a:cubicBezTo>
                      <a:pt x="121" y="154"/>
                      <a:pt x="155" y="120"/>
                      <a:pt x="155" y="77"/>
                    </a:cubicBezTo>
                    <a:cubicBezTo>
                      <a:pt x="155" y="35"/>
                      <a:pt x="121" y="0"/>
                      <a:pt x="78" y="0"/>
                    </a:cubicBezTo>
                    <a:close/>
                    <a:moveTo>
                      <a:pt x="78" y="116"/>
                    </a:moveTo>
                    <a:cubicBezTo>
                      <a:pt x="56" y="116"/>
                      <a:pt x="39" y="98"/>
                      <a:pt x="39" y="77"/>
                    </a:cubicBezTo>
                    <a:cubicBezTo>
                      <a:pt x="39" y="56"/>
                      <a:pt x="56" y="39"/>
                      <a:pt x="78" y="39"/>
                    </a:cubicBezTo>
                    <a:cubicBezTo>
                      <a:pt x="99" y="39"/>
                      <a:pt x="117" y="56"/>
                      <a:pt x="117" y="77"/>
                    </a:cubicBezTo>
                    <a:cubicBezTo>
                      <a:pt x="117" y="98"/>
                      <a:pt x="99" y="116"/>
                      <a:pt x="78" y="116"/>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20" name="Freeform 21">
                <a:extLst>
                  <a:ext uri="{FF2B5EF4-FFF2-40B4-BE49-F238E27FC236}">
                    <a16:creationId xmlns:a16="http://schemas.microsoft.com/office/drawing/2014/main" id="{1E046730-E3E1-7F2F-012F-B8B25C4A0719}"/>
                  </a:ext>
                </a:extLst>
              </p:cNvPr>
              <p:cNvSpPr/>
              <p:nvPr/>
            </p:nvSpPr>
            <p:spPr bwMode="auto">
              <a:xfrm>
                <a:off x="2711064" y="-288450"/>
                <a:ext cx="393700" cy="65088"/>
              </a:xfrm>
              <a:custGeom>
                <a:avLst/>
                <a:gdLst>
                  <a:gd name="T0" fmla="*/ 213 w 232"/>
                  <a:gd name="T1" fmla="*/ 0 h 38"/>
                  <a:gd name="T2" fmla="*/ 20 w 232"/>
                  <a:gd name="T3" fmla="*/ 0 h 38"/>
                  <a:gd name="T4" fmla="*/ 0 w 232"/>
                  <a:gd name="T5" fmla="*/ 19 h 38"/>
                  <a:gd name="T6" fmla="*/ 20 w 232"/>
                  <a:gd name="T7" fmla="*/ 38 h 38"/>
                  <a:gd name="T8" fmla="*/ 213 w 232"/>
                  <a:gd name="T9" fmla="*/ 38 h 38"/>
                  <a:gd name="T10" fmla="*/ 232 w 232"/>
                  <a:gd name="T11" fmla="*/ 19 h 38"/>
                  <a:gd name="T12" fmla="*/ 213 w 232"/>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32" h="38">
                    <a:moveTo>
                      <a:pt x="213" y="0"/>
                    </a:moveTo>
                    <a:cubicBezTo>
                      <a:pt x="20" y="0"/>
                      <a:pt x="20" y="0"/>
                      <a:pt x="20" y="0"/>
                    </a:cubicBezTo>
                    <a:cubicBezTo>
                      <a:pt x="9" y="0"/>
                      <a:pt x="0" y="8"/>
                      <a:pt x="0" y="19"/>
                    </a:cubicBezTo>
                    <a:cubicBezTo>
                      <a:pt x="0" y="30"/>
                      <a:pt x="9" y="38"/>
                      <a:pt x="20" y="38"/>
                    </a:cubicBezTo>
                    <a:cubicBezTo>
                      <a:pt x="213" y="38"/>
                      <a:pt x="213" y="38"/>
                      <a:pt x="213" y="38"/>
                    </a:cubicBezTo>
                    <a:cubicBezTo>
                      <a:pt x="223" y="38"/>
                      <a:pt x="232" y="30"/>
                      <a:pt x="232" y="19"/>
                    </a:cubicBezTo>
                    <a:cubicBezTo>
                      <a:pt x="232" y="8"/>
                      <a:pt x="223" y="0"/>
                      <a:pt x="213" y="0"/>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21" name="Freeform 22">
                <a:extLst>
                  <a:ext uri="{FF2B5EF4-FFF2-40B4-BE49-F238E27FC236}">
                    <a16:creationId xmlns:a16="http://schemas.microsoft.com/office/drawing/2014/main" id="{2E290F97-8C2B-189F-B6C8-4E16BEAFF42F}"/>
                  </a:ext>
                </a:extLst>
              </p:cNvPr>
              <p:cNvSpPr/>
              <p:nvPr/>
            </p:nvSpPr>
            <p:spPr bwMode="auto">
              <a:xfrm>
                <a:off x="2711063" y="-88625"/>
                <a:ext cx="393702" cy="66674"/>
              </a:xfrm>
              <a:custGeom>
                <a:avLst/>
                <a:gdLst>
                  <a:gd name="T0" fmla="*/ 213 w 232"/>
                  <a:gd name="T1" fmla="*/ 0 h 39"/>
                  <a:gd name="T2" fmla="*/ 20 w 232"/>
                  <a:gd name="T3" fmla="*/ 0 h 39"/>
                  <a:gd name="T4" fmla="*/ 0 w 232"/>
                  <a:gd name="T5" fmla="*/ 19 h 39"/>
                  <a:gd name="T6" fmla="*/ 20 w 232"/>
                  <a:gd name="T7" fmla="*/ 39 h 39"/>
                  <a:gd name="T8" fmla="*/ 213 w 232"/>
                  <a:gd name="T9" fmla="*/ 39 h 39"/>
                  <a:gd name="T10" fmla="*/ 232 w 232"/>
                  <a:gd name="T11" fmla="*/ 19 h 39"/>
                  <a:gd name="T12" fmla="*/ 213 w 23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32" h="39">
                    <a:moveTo>
                      <a:pt x="213" y="0"/>
                    </a:moveTo>
                    <a:cubicBezTo>
                      <a:pt x="20" y="0"/>
                      <a:pt x="20" y="0"/>
                      <a:pt x="20" y="0"/>
                    </a:cubicBezTo>
                    <a:cubicBezTo>
                      <a:pt x="9" y="0"/>
                      <a:pt x="0" y="9"/>
                      <a:pt x="0" y="19"/>
                    </a:cubicBezTo>
                    <a:cubicBezTo>
                      <a:pt x="0" y="30"/>
                      <a:pt x="9" y="39"/>
                      <a:pt x="20" y="39"/>
                    </a:cubicBezTo>
                    <a:cubicBezTo>
                      <a:pt x="213" y="39"/>
                      <a:pt x="213" y="39"/>
                      <a:pt x="213" y="39"/>
                    </a:cubicBezTo>
                    <a:cubicBezTo>
                      <a:pt x="223" y="39"/>
                      <a:pt x="232" y="30"/>
                      <a:pt x="232" y="19"/>
                    </a:cubicBezTo>
                    <a:cubicBezTo>
                      <a:pt x="232" y="9"/>
                      <a:pt x="223" y="0"/>
                      <a:pt x="213" y="0"/>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22" name="Freeform 23">
                <a:extLst>
                  <a:ext uri="{FF2B5EF4-FFF2-40B4-BE49-F238E27FC236}">
                    <a16:creationId xmlns:a16="http://schemas.microsoft.com/office/drawing/2014/main" id="{8FEBF781-4673-852A-1B3B-67D217DD596B}"/>
                  </a:ext>
                </a:extLst>
              </p:cNvPr>
              <p:cNvSpPr/>
              <p:nvPr/>
            </p:nvSpPr>
            <p:spPr bwMode="auto">
              <a:xfrm>
                <a:off x="2418964" y="-842488"/>
                <a:ext cx="260350" cy="260350"/>
              </a:xfrm>
              <a:custGeom>
                <a:avLst/>
                <a:gdLst>
                  <a:gd name="T0" fmla="*/ 135 w 154"/>
                  <a:gd name="T1" fmla="*/ 0 h 154"/>
                  <a:gd name="T2" fmla="*/ 0 w 154"/>
                  <a:gd name="T3" fmla="*/ 135 h 154"/>
                  <a:gd name="T4" fmla="*/ 19 w 154"/>
                  <a:gd name="T5" fmla="*/ 154 h 154"/>
                  <a:gd name="T6" fmla="*/ 38 w 154"/>
                  <a:gd name="T7" fmla="*/ 135 h 154"/>
                  <a:gd name="T8" fmla="*/ 135 w 154"/>
                  <a:gd name="T9" fmla="*/ 38 h 154"/>
                  <a:gd name="T10" fmla="*/ 154 w 154"/>
                  <a:gd name="T11" fmla="*/ 19 h 154"/>
                  <a:gd name="T12" fmla="*/ 135 w 15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4" h="154">
                    <a:moveTo>
                      <a:pt x="135" y="0"/>
                    </a:moveTo>
                    <a:cubicBezTo>
                      <a:pt x="60" y="0"/>
                      <a:pt x="0" y="60"/>
                      <a:pt x="0" y="135"/>
                    </a:cubicBezTo>
                    <a:cubicBezTo>
                      <a:pt x="0" y="145"/>
                      <a:pt x="8" y="154"/>
                      <a:pt x="19" y="154"/>
                    </a:cubicBezTo>
                    <a:cubicBezTo>
                      <a:pt x="30" y="154"/>
                      <a:pt x="38" y="145"/>
                      <a:pt x="38" y="135"/>
                    </a:cubicBezTo>
                    <a:cubicBezTo>
                      <a:pt x="38" y="81"/>
                      <a:pt x="82" y="38"/>
                      <a:pt x="135" y="38"/>
                    </a:cubicBezTo>
                    <a:cubicBezTo>
                      <a:pt x="145" y="38"/>
                      <a:pt x="154" y="30"/>
                      <a:pt x="154" y="19"/>
                    </a:cubicBezTo>
                    <a:cubicBezTo>
                      <a:pt x="154" y="8"/>
                      <a:pt x="145" y="0"/>
                      <a:pt x="135" y="0"/>
                    </a:cubicBez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23" name="Freeform 24">
                <a:extLst>
                  <a:ext uri="{FF2B5EF4-FFF2-40B4-BE49-F238E27FC236}">
                    <a16:creationId xmlns:a16="http://schemas.microsoft.com/office/drawing/2014/main" id="{AB4BC3AE-DD7A-3862-D166-4FF5553B5C19}"/>
                  </a:ext>
                </a:extLst>
              </p:cNvPr>
              <p:cNvSpPr>
                <a:spLocks noEditPoints="1"/>
              </p:cNvSpPr>
              <p:nvPr/>
            </p:nvSpPr>
            <p:spPr bwMode="auto">
              <a:xfrm>
                <a:off x="1928427" y="-1529876"/>
                <a:ext cx="1960563" cy="1960563"/>
              </a:xfrm>
              <a:custGeom>
                <a:avLst/>
                <a:gdLst>
                  <a:gd name="T0" fmla="*/ 1081 w 1159"/>
                  <a:gd name="T1" fmla="*/ 316 h 1159"/>
                  <a:gd name="T2" fmla="*/ 1081 w 1159"/>
                  <a:gd name="T3" fmla="*/ 154 h 1159"/>
                  <a:gd name="T4" fmla="*/ 927 w 1159"/>
                  <a:gd name="T5" fmla="*/ 0 h 1159"/>
                  <a:gd name="T6" fmla="*/ 232 w 1159"/>
                  <a:gd name="T7" fmla="*/ 0 h 1159"/>
                  <a:gd name="T8" fmla="*/ 77 w 1159"/>
                  <a:gd name="T9" fmla="*/ 154 h 1159"/>
                  <a:gd name="T10" fmla="*/ 77 w 1159"/>
                  <a:gd name="T11" fmla="*/ 316 h 1159"/>
                  <a:gd name="T12" fmla="*/ 0 w 1159"/>
                  <a:gd name="T13" fmla="*/ 425 h 1159"/>
                  <a:gd name="T14" fmla="*/ 0 w 1159"/>
                  <a:gd name="T15" fmla="*/ 618 h 1159"/>
                  <a:gd name="T16" fmla="*/ 77 w 1159"/>
                  <a:gd name="T17" fmla="*/ 727 h 1159"/>
                  <a:gd name="T18" fmla="*/ 77 w 1159"/>
                  <a:gd name="T19" fmla="*/ 978 h 1159"/>
                  <a:gd name="T20" fmla="*/ 251 w 1159"/>
                  <a:gd name="T21" fmla="*/ 1159 h 1159"/>
                  <a:gd name="T22" fmla="*/ 413 w 1159"/>
                  <a:gd name="T23" fmla="*/ 1042 h 1159"/>
                  <a:gd name="T24" fmla="*/ 746 w 1159"/>
                  <a:gd name="T25" fmla="*/ 1042 h 1159"/>
                  <a:gd name="T26" fmla="*/ 908 w 1159"/>
                  <a:gd name="T27" fmla="*/ 1159 h 1159"/>
                  <a:gd name="T28" fmla="*/ 1081 w 1159"/>
                  <a:gd name="T29" fmla="*/ 978 h 1159"/>
                  <a:gd name="T30" fmla="*/ 1081 w 1159"/>
                  <a:gd name="T31" fmla="*/ 727 h 1159"/>
                  <a:gd name="T32" fmla="*/ 1159 w 1159"/>
                  <a:gd name="T33" fmla="*/ 618 h 1159"/>
                  <a:gd name="T34" fmla="*/ 1159 w 1159"/>
                  <a:gd name="T35" fmla="*/ 425 h 1159"/>
                  <a:gd name="T36" fmla="*/ 1081 w 1159"/>
                  <a:gd name="T37" fmla="*/ 316 h 1159"/>
                  <a:gd name="T38" fmla="*/ 1081 w 1159"/>
                  <a:gd name="T39" fmla="*/ 618 h 1159"/>
                  <a:gd name="T40" fmla="*/ 1043 w 1159"/>
                  <a:gd name="T41" fmla="*/ 657 h 1159"/>
                  <a:gd name="T42" fmla="*/ 1004 w 1159"/>
                  <a:gd name="T43" fmla="*/ 657 h 1159"/>
                  <a:gd name="T44" fmla="*/ 1004 w 1159"/>
                  <a:gd name="T45" fmla="*/ 978 h 1159"/>
                  <a:gd name="T46" fmla="*/ 908 w 1159"/>
                  <a:gd name="T47" fmla="*/ 1081 h 1159"/>
                  <a:gd name="T48" fmla="*/ 811 w 1159"/>
                  <a:gd name="T49" fmla="*/ 978 h 1159"/>
                  <a:gd name="T50" fmla="*/ 811 w 1159"/>
                  <a:gd name="T51" fmla="*/ 965 h 1159"/>
                  <a:gd name="T52" fmla="*/ 347 w 1159"/>
                  <a:gd name="T53" fmla="*/ 965 h 1159"/>
                  <a:gd name="T54" fmla="*/ 347 w 1159"/>
                  <a:gd name="T55" fmla="*/ 978 h 1159"/>
                  <a:gd name="T56" fmla="*/ 251 w 1159"/>
                  <a:gd name="T57" fmla="*/ 1081 h 1159"/>
                  <a:gd name="T58" fmla="*/ 155 w 1159"/>
                  <a:gd name="T59" fmla="*/ 978 h 1159"/>
                  <a:gd name="T60" fmla="*/ 155 w 1159"/>
                  <a:gd name="T61" fmla="*/ 657 h 1159"/>
                  <a:gd name="T62" fmla="*/ 116 w 1159"/>
                  <a:gd name="T63" fmla="*/ 657 h 1159"/>
                  <a:gd name="T64" fmla="*/ 77 w 1159"/>
                  <a:gd name="T65" fmla="*/ 618 h 1159"/>
                  <a:gd name="T66" fmla="*/ 77 w 1159"/>
                  <a:gd name="T67" fmla="*/ 425 h 1159"/>
                  <a:gd name="T68" fmla="*/ 116 w 1159"/>
                  <a:gd name="T69" fmla="*/ 386 h 1159"/>
                  <a:gd name="T70" fmla="*/ 154 w 1159"/>
                  <a:gd name="T71" fmla="*/ 386 h 1159"/>
                  <a:gd name="T72" fmla="*/ 154 w 1159"/>
                  <a:gd name="T73" fmla="*/ 270 h 1159"/>
                  <a:gd name="T74" fmla="*/ 270 w 1159"/>
                  <a:gd name="T75" fmla="*/ 155 h 1159"/>
                  <a:gd name="T76" fmla="*/ 888 w 1159"/>
                  <a:gd name="T77" fmla="*/ 155 h 1159"/>
                  <a:gd name="T78" fmla="*/ 1004 w 1159"/>
                  <a:gd name="T79" fmla="*/ 270 h 1159"/>
                  <a:gd name="T80" fmla="*/ 1004 w 1159"/>
                  <a:gd name="T81" fmla="*/ 386 h 1159"/>
                  <a:gd name="T82" fmla="*/ 1043 w 1159"/>
                  <a:gd name="T83" fmla="*/ 386 h 1159"/>
                  <a:gd name="T84" fmla="*/ 1081 w 1159"/>
                  <a:gd name="T85" fmla="*/ 425 h 1159"/>
                  <a:gd name="T86" fmla="*/ 1081 w 1159"/>
                  <a:gd name="T87" fmla="*/ 61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9" h="1159">
                    <a:moveTo>
                      <a:pt x="1081" y="316"/>
                    </a:moveTo>
                    <a:cubicBezTo>
                      <a:pt x="1081" y="154"/>
                      <a:pt x="1081" y="154"/>
                      <a:pt x="1081" y="154"/>
                    </a:cubicBezTo>
                    <a:cubicBezTo>
                      <a:pt x="1081" y="69"/>
                      <a:pt x="1012" y="0"/>
                      <a:pt x="927" y="0"/>
                    </a:cubicBezTo>
                    <a:cubicBezTo>
                      <a:pt x="232" y="0"/>
                      <a:pt x="232" y="0"/>
                      <a:pt x="232" y="0"/>
                    </a:cubicBezTo>
                    <a:cubicBezTo>
                      <a:pt x="147" y="0"/>
                      <a:pt x="77" y="69"/>
                      <a:pt x="77" y="154"/>
                    </a:cubicBezTo>
                    <a:cubicBezTo>
                      <a:pt x="77" y="316"/>
                      <a:pt x="77" y="316"/>
                      <a:pt x="77" y="316"/>
                    </a:cubicBezTo>
                    <a:cubicBezTo>
                      <a:pt x="32" y="332"/>
                      <a:pt x="0" y="374"/>
                      <a:pt x="0" y="425"/>
                    </a:cubicBezTo>
                    <a:cubicBezTo>
                      <a:pt x="0" y="618"/>
                      <a:pt x="0" y="618"/>
                      <a:pt x="0" y="618"/>
                    </a:cubicBezTo>
                    <a:cubicBezTo>
                      <a:pt x="0" y="668"/>
                      <a:pt x="32" y="711"/>
                      <a:pt x="77" y="727"/>
                    </a:cubicBezTo>
                    <a:cubicBezTo>
                      <a:pt x="77" y="978"/>
                      <a:pt x="77" y="978"/>
                      <a:pt x="77" y="978"/>
                    </a:cubicBezTo>
                    <a:cubicBezTo>
                      <a:pt x="77" y="1078"/>
                      <a:pt x="155" y="1159"/>
                      <a:pt x="251" y="1159"/>
                    </a:cubicBezTo>
                    <a:cubicBezTo>
                      <a:pt x="325" y="1159"/>
                      <a:pt x="388" y="1110"/>
                      <a:pt x="413" y="1042"/>
                    </a:cubicBezTo>
                    <a:cubicBezTo>
                      <a:pt x="746" y="1042"/>
                      <a:pt x="746" y="1042"/>
                      <a:pt x="746" y="1042"/>
                    </a:cubicBezTo>
                    <a:cubicBezTo>
                      <a:pt x="771" y="1110"/>
                      <a:pt x="834" y="1159"/>
                      <a:pt x="908" y="1159"/>
                    </a:cubicBezTo>
                    <a:cubicBezTo>
                      <a:pt x="1003" y="1159"/>
                      <a:pt x="1081" y="1078"/>
                      <a:pt x="1081" y="978"/>
                    </a:cubicBezTo>
                    <a:cubicBezTo>
                      <a:pt x="1081" y="727"/>
                      <a:pt x="1081" y="727"/>
                      <a:pt x="1081" y="727"/>
                    </a:cubicBezTo>
                    <a:cubicBezTo>
                      <a:pt x="1126" y="711"/>
                      <a:pt x="1159" y="668"/>
                      <a:pt x="1159" y="618"/>
                    </a:cubicBezTo>
                    <a:cubicBezTo>
                      <a:pt x="1159" y="425"/>
                      <a:pt x="1159" y="425"/>
                      <a:pt x="1159" y="425"/>
                    </a:cubicBezTo>
                    <a:cubicBezTo>
                      <a:pt x="1159" y="374"/>
                      <a:pt x="1126" y="332"/>
                      <a:pt x="1081" y="316"/>
                    </a:cubicBezTo>
                    <a:close/>
                    <a:moveTo>
                      <a:pt x="1081" y="618"/>
                    </a:moveTo>
                    <a:cubicBezTo>
                      <a:pt x="1081" y="639"/>
                      <a:pt x="1064" y="657"/>
                      <a:pt x="1043" y="657"/>
                    </a:cubicBezTo>
                    <a:cubicBezTo>
                      <a:pt x="1004" y="657"/>
                      <a:pt x="1004" y="657"/>
                      <a:pt x="1004" y="657"/>
                    </a:cubicBezTo>
                    <a:cubicBezTo>
                      <a:pt x="1004" y="978"/>
                      <a:pt x="1004" y="978"/>
                      <a:pt x="1004" y="978"/>
                    </a:cubicBezTo>
                    <a:cubicBezTo>
                      <a:pt x="1004" y="1035"/>
                      <a:pt x="961" y="1081"/>
                      <a:pt x="908" y="1081"/>
                    </a:cubicBezTo>
                    <a:cubicBezTo>
                      <a:pt x="855" y="1081"/>
                      <a:pt x="811" y="1035"/>
                      <a:pt x="811" y="978"/>
                    </a:cubicBezTo>
                    <a:cubicBezTo>
                      <a:pt x="811" y="965"/>
                      <a:pt x="811" y="965"/>
                      <a:pt x="811" y="965"/>
                    </a:cubicBezTo>
                    <a:cubicBezTo>
                      <a:pt x="347" y="965"/>
                      <a:pt x="347" y="965"/>
                      <a:pt x="347" y="965"/>
                    </a:cubicBezTo>
                    <a:cubicBezTo>
                      <a:pt x="347" y="978"/>
                      <a:pt x="347" y="978"/>
                      <a:pt x="347" y="978"/>
                    </a:cubicBezTo>
                    <a:cubicBezTo>
                      <a:pt x="347" y="1035"/>
                      <a:pt x="304" y="1081"/>
                      <a:pt x="251" y="1081"/>
                    </a:cubicBezTo>
                    <a:cubicBezTo>
                      <a:pt x="198" y="1081"/>
                      <a:pt x="155" y="1035"/>
                      <a:pt x="155" y="978"/>
                    </a:cubicBezTo>
                    <a:cubicBezTo>
                      <a:pt x="155" y="657"/>
                      <a:pt x="155" y="657"/>
                      <a:pt x="155" y="657"/>
                    </a:cubicBezTo>
                    <a:cubicBezTo>
                      <a:pt x="116" y="657"/>
                      <a:pt x="116" y="657"/>
                      <a:pt x="116" y="657"/>
                    </a:cubicBezTo>
                    <a:cubicBezTo>
                      <a:pt x="94" y="657"/>
                      <a:pt x="77" y="639"/>
                      <a:pt x="77" y="618"/>
                    </a:cubicBezTo>
                    <a:cubicBezTo>
                      <a:pt x="77" y="425"/>
                      <a:pt x="77" y="425"/>
                      <a:pt x="77" y="425"/>
                    </a:cubicBezTo>
                    <a:cubicBezTo>
                      <a:pt x="77" y="403"/>
                      <a:pt x="94" y="386"/>
                      <a:pt x="116" y="386"/>
                    </a:cubicBezTo>
                    <a:cubicBezTo>
                      <a:pt x="154" y="386"/>
                      <a:pt x="154" y="386"/>
                      <a:pt x="154" y="386"/>
                    </a:cubicBezTo>
                    <a:cubicBezTo>
                      <a:pt x="154" y="270"/>
                      <a:pt x="154" y="270"/>
                      <a:pt x="154" y="270"/>
                    </a:cubicBezTo>
                    <a:cubicBezTo>
                      <a:pt x="154" y="193"/>
                      <a:pt x="193" y="155"/>
                      <a:pt x="270" y="155"/>
                    </a:cubicBezTo>
                    <a:cubicBezTo>
                      <a:pt x="348" y="155"/>
                      <a:pt x="811" y="155"/>
                      <a:pt x="888" y="155"/>
                    </a:cubicBezTo>
                    <a:cubicBezTo>
                      <a:pt x="965" y="155"/>
                      <a:pt x="1004" y="193"/>
                      <a:pt x="1004" y="270"/>
                    </a:cubicBezTo>
                    <a:cubicBezTo>
                      <a:pt x="1004" y="386"/>
                      <a:pt x="1004" y="386"/>
                      <a:pt x="1004" y="386"/>
                    </a:cubicBezTo>
                    <a:cubicBezTo>
                      <a:pt x="1043" y="386"/>
                      <a:pt x="1043" y="386"/>
                      <a:pt x="1043" y="386"/>
                    </a:cubicBezTo>
                    <a:cubicBezTo>
                      <a:pt x="1064" y="386"/>
                      <a:pt x="1081" y="403"/>
                      <a:pt x="1081" y="425"/>
                    </a:cubicBezTo>
                    <a:lnTo>
                      <a:pt x="1081"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24" name="Freeform 25">
                <a:extLst>
                  <a:ext uri="{FF2B5EF4-FFF2-40B4-BE49-F238E27FC236}">
                    <a16:creationId xmlns:a16="http://schemas.microsoft.com/office/drawing/2014/main" id="{B78E44BB-50F6-5E75-1D63-D9977BA5E328}"/>
                  </a:ext>
                </a:extLst>
              </p:cNvPr>
              <p:cNvSpPr>
                <a:spLocks noEditPoints="1"/>
              </p:cNvSpPr>
              <p:nvPr/>
            </p:nvSpPr>
            <p:spPr bwMode="auto">
              <a:xfrm>
                <a:off x="2287202" y="-975838"/>
                <a:ext cx="1241425" cy="588963"/>
              </a:xfrm>
              <a:custGeom>
                <a:avLst/>
                <a:gdLst>
                  <a:gd name="T0" fmla="*/ 638 w 734"/>
                  <a:gd name="T1" fmla="*/ 0 h 348"/>
                  <a:gd name="T2" fmla="*/ 97 w 734"/>
                  <a:gd name="T3" fmla="*/ 0 h 348"/>
                  <a:gd name="T4" fmla="*/ 0 w 734"/>
                  <a:gd name="T5" fmla="*/ 97 h 348"/>
                  <a:gd name="T6" fmla="*/ 0 w 734"/>
                  <a:gd name="T7" fmla="*/ 251 h 348"/>
                  <a:gd name="T8" fmla="*/ 97 w 734"/>
                  <a:gd name="T9" fmla="*/ 348 h 348"/>
                  <a:gd name="T10" fmla="*/ 638 w 734"/>
                  <a:gd name="T11" fmla="*/ 348 h 348"/>
                  <a:gd name="T12" fmla="*/ 734 w 734"/>
                  <a:gd name="T13" fmla="*/ 251 h 348"/>
                  <a:gd name="T14" fmla="*/ 734 w 734"/>
                  <a:gd name="T15" fmla="*/ 97 h 348"/>
                  <a:gd name="T16" fmla="*/ 638 w 734"/>
                  <a:gd name="T17" fmla="*/ 0 h 348"/>
                  <a:gd name="T18" fmla="*/ 696 w 734"/>
                  <a:gd name="T19" fmla="*/ 251 h 348"/>
                  <a:gd name="T20" fmla="*/ 638 w 734"/>
                  <a:gd name="T21" fmla="*/ 309 h 348"/>
                  <a:gd name="T22" fmla="*/ 97 w 734"/>
                  <a:gd name="T23" fmla="*/ 309 h 348"/>
                  <a:gd name="T24" fmla="*/ 39 w 734"/>
                  <a:gd name="T25" fmla="*/ 251 h 348"/>
                  <a:gd name="T26" fmla="*/ 39 w 734"/>
                  <a:gd name="T27" fmla="*/ 97 h 348"/>
                  <a:gd name="T28" fmla="*/ 97 w 734"/>
                  <a:gd name="T29" fmla="*/ 39 h 348"/>
                  <a:gd name="T30" fmla="*/ 638 w 734"/>
                  <a:gd name="T31" fmla="*/ 39 h 348"/>
                  <a:gd name="T32" fmla="*/ 696 w 734"/>
                  <a:gd name="T33" fmla="*/ 97 h 348"/>
                  <a:gd name="T34" fmla="*/ 696 w 734"/>
                  <a:gd name="T35" fmla="*/ 25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4" h="348">
                    <a:moveTo>
                      <a:pt x="638" y="0"/>
                    </a:moveTo>
                    <a:cubicBezTo>
                      <a:pt x="97" y="0"/>
                      <a:pt x="97" y="0"/>
                      <a:pt x="97" y="0"/>
                    </a:cubicBezTo>
                    <a:cubicBezTo>
                      <a:pt x="44" y="0"/>
                      <a:pt x="0" y="44"/>
                      <a:pt x="0" y="97"/>
                    </a:cubicBezTo>
                    <a:cubicBezTo>
                      <a:pt x="0" y="251"/>
                      <a:pt x="0" y="251"/>
                      <a:pt x="0" y="251"/>
                    </a:cubicBezTo>
                    <a:cubicBezTo>
                      <a:pt x="0" y="305"/>
                      <a:pt x="44" y="348"/>
                      <a:pt x="97" y="348"/>
                    </a:cubicBezTo>
                    <a:cubicBezTo>
                      <a:pt x="638" y="348"/>
                      <a:pt x="638" y="348"/>
                      <a:pt x="638" y="348"/>
                    </a:cubicBezTo>
                    <a:cubicBezTo>
                      <a:pt x="691" y="348"/>
                      <a:pt x="734" y="305"/>
                      <a:pt x="734" y="251"/>
                    </a:cubicBezTo>
                    <a:cubicBezTo>
                      <a:pt x="734" y="97"/>
                      <a:pt x="734" y="97"/>
                      <a:pt x="734" y="97"/>
                    </a:cubicBezTo>
                    <a:cubicBezTo>
                      <a:pt x="734" y="44"/>
                      <a:pt x="691" y="0"/>
                      <a:pt x="638" y="0"/>
                    </a:cubicBezTo>
                    <a:close/>
                    <a:moveTo>
                      <a:pt x="696" y="251"/>
                    </a:moveTo>
                    <a:cubicBezTo>
                      <a:pt x="696" y="283"/>
                      <a:pt x="670" y="309"/>
                      <a:pt x="638" y="309"/>
                    </a:cubicBezTo>
                    <a:cubicBezTo>
                      <a:pt x="97" y="309"/>
                      <a:pt x="97" y="309"/>
                      <a:pt x="97" y="309"/>
                    </a:cubicBezTo>
                    <a:cubicBezTo>
                      <a:pt x="65" y="309"/>
                      <a:pt x="39" y="283"/>
                      <a:pt x="39" y="251"/>
                    </a:cubicBezTo>
                    <a:cubicBezTo>
                      <a:pt x="39" y="97"/>
                      <a:pt x="39" y="97"/>
                      <a:pt x="39" y="97"/>
                    </a:cubicBezTo>
                    <a:cubicBezTo>
                      <a:pt x="39" y="65"/>
                      <a:pt x="65" y="39"/>
                      <a:pt x="97" y="39"/>
                    </a:cubicBezTo>
                    <a:cubicBezTo>
                      <a:pt x="638" y="39"/>
                      <a:pt x="638" y="39"/>
                      <a:pt x="638" y="39"/>
                    </a:cubicBezTo>
                    <a:cubicBezTo>
                      <a:pt x="670" y="39"/>
                      <a:pt x="696" y="65"/>
                      <a:pt x="696" y="97"/>
                    </a:cubicBezTo>
                    <a:lnTo>
                      <a:pt x="696" y="251"/>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grpSp>
      </p:grpSp>
      <p:sp>
        <p:nvSpPr>
          <p:cNvPr id="25" name="TextBox 101">
            <a:extLst>
              <a:ext uri="{FF2B5EF4-FFF2-40B4-BE49-F238E27FC236}">
                <a16:creationId xmlns:a16="http://schemas.microsoft.com/office/drawing/2014/main" id="{B804E5C5-61D8-427C-2CC0-BCDF8EBA54A9}"/>
              </a:ext>
            </a:extLst>
          </p:cNvPr>
          <p:cNvSpPr txBox="1">
            <a:spLocks noChangeArrowheads="1"/>
          </p:cNvSpPr>
          <p:nvPr/>
        </p:nvSpPr>
        <p:spPr bwMode="auto">
          <a:xfrm>
            <a:off x="4642511" y="4505257"/>
            <a:ext cx="21748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r>
              <a:rPr lang="zh-CN" altLang="en-US" b="1" dirty="0">
                <a:ea typeface="SimSun" panose="02010600030101010101" pitchFamily="2" charset="-122"/>
                <a:sym typeface="Arial" panose="020B0604020202020204" pitchFamily="34" charset="0"/>
              </a:rPr>
              <a:t>Real-time data analysis</a:t>
            </a:r>
          </a:p>
        </p:txBody>
      </p:sp>
      <p:sp>
        <p:nvSpPr>
          <p:cNvPr id="26" name="TextBox 102">
            <a:extLst>
              <a:ext uri="{FF2B5EF4-FFF2-40B4-BE49-F238E27FC236}">
                <a16:creationId xmlns:a16="http://schemas.microsoft.com/office/drawing/2014/main" id="{E69EB8A1-A6C6-0BE8-F33C-1F1CA3125D19}"/>
              </a:ext>
            </a:extLst>
          </p:cNvPr>
          <p:cNvSpPr txBox="1">
            <a:spLocks noChangeArrowheads="1"/>
          </p:cNvSpPr>
          <p:nvPr/>
        </p:nvSpPr>
        <p:spPr bwMode="auto">
          <a:xfrm>
            <a:off x="4659626" y="5041065"/>
            <a:ext cx="2474850" cy="12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algn="just">
              <a:lnSpc>
                <a:spcPct val="150000"/>
              </a:lnSpc>
            </a:pPr>
            <a:r>
              <a:rPr lang="zh-CN" altLang="en-US" sz="1300" dirty="0">
                <a:ea typeface="SimSun" panose="02010600030101010101" pitchFamily="2" charset="-122"/>
                <a:sym typeface="Arial" panose="020B0604020202020204" pitchFamily="34" charset="0"/>
              </a:rPr>
              <a:t>Real-time data analysis is a process by which the data is analyzed in real-time or as it's being collected.</a:t>
            </a:r>
          </a:p>
        </p:txBody>
      </p:sp>
      <p:grpSp>
        <p:nvGrpSpPr>
          <p:cNvPr id="27" name="组合 21">
            <a:extLst>
              <a:ext uri="{FF2B5EF4-FFF2-40B4-BE49-F238E27FC236}">
                <a16:creationId xmlns:a16="http://schemas.microsoft.com/office/drawing/2014/main" id="{6978CAE5-F7B1-AE2B-4DCF-7BAB4768DA9E}"/>
              </a:ext>
            </a:extLst>
          </p:cNvPr>
          <p:cNvGrpSpPr>
            <a:grpSpLocks/>
          </p:cNvGrpSpPr>
          <p:nvPr/>
        </p:nvGrpSpPr>
        <p:grpSpPr bwMode="auto">
          <a:xfrm>
            <a:off x="7600330" y="2770824"/>
            <a:ext cx="546100" cy="546100"/>
            <a:chOff x="3960763" y="2409297"/>
            <a:chExt cx="684000" cy="684000"/>
          </a:xfrm>
        </p:grpSpPr>
        <p:sp>
          <p:nvSpPr>
            <p:cNvPr id="28" name="Oval 27">
              <a:extLst>
                <a:ext uri="{FF2B5EF4-FFF2-40B4-BE49-F238E27FC236}">
                  <a16:creationId xmlns:a16="http://schemas.microsoft.com/office/drawing/2014/main" id="{2CA6E72C-2E04-D170-8AD7-70978880BDDD}"/>
                </a:ext>
              </a:extLst>
            </p:cNvPr>
            <p:cNvSpPr/>
            <p:nvPr/>
          </p:nvSpPr>
          <p:spPr>
            <a:xfrm>
              <a:off x="3960763" y="2409297"/>
              <a:ext cx="684000" cy="68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id-ID" altLang="en-US" sz="1600">
                <a:solidFill>
                  <a:schemeClr val="tx1"/>
                </a:solidFill>
                <a:cs typeface="Open Sans" panose="020B0606030504020204" pitchFamily="34" charset="0"/>
                <a:sym typeface="Arial" panose="020B0604020202020204" pitchFamily="34" charset="0"/>
              </a:endParaRPr>
            </a:p>
          </p:txBody>
        </p:sp>
        <p:sp>
          <p:nvSpPr>
            <p:cNvPr id="29" name="Freeform 10">
              <a:extLst>
                <a:ext uri="{FF2B5EF4-FFF2-40B4-BE49-F238E27FC236}">
                  <a16:creationId xmlns:a16="http://schemas.microsoft.com/office/drawing/2014/main" id="{99A0F193-B723-85D0-811A-9899EDF12DD2}"/>
                </a:ext>
              </a:extLst>
            </p:cNvPr>
            <p:cNvSpPr>
              <a:spLocks noChangeAspect="1" noEditPoints="1" noChangeArrowheads="1"/>
            </p:cNvSpPr>
            <p:nvPr/>
          </p:nvSpPr>
          <p:spPr bwMode="auto">
            <a:xfrm>
              <a:off x="4091537" y="2569626"/>
              <a:ext cx="450926" cy="345479"/>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endParaRPr lang="id-ID" altLang="en-US" sz="1600">
                <a:sym typeface="Arial" panose="020B0604020202020204" pitchFamily="34" charset="0"/>
              </a:endParaRPr>
            </a:p>
          </p:txBody>
        </p:sp>
      </p:grpSp>
      <p:sp>
        <p:nvSpPr>
          <p:cNvPr id="30" name="TextBox 112">
            <a:extLst>
              <a:ext uri="{FF2B5EF4-FFF2-40B4-BE49-F238E27FC236}">
                <a16:creationId xmlns:a16="http://schemas.microsoft.com/office/drawing/2014/main" id="{1AEF08AE-61E9-1306-C4DC-EBAE612CB659}"/>
              </a:ext>
            </a:extLst>
          </p:cNvPr>
          <p:cNvSpPr txBox="1">
            <a:spLocks noChangeArrowheads="1"/>
          </p:cNvSpPr>
          <p:nvPr/>
        </p:nvSpPr>
        <p:spPr bwMode="auto">
          <a:xfrm>
            <a:off x="8195591" y="2720818"/>
            <a:ext cx="2281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r>
              <a:rPr lang="zh-CN" altLang="en-US" b="1" dirty="0">
                <a:ea typeface="SimSun" panose="02010600030101010101" pitchFamily="2" charset="-122"/>
                <a:sym typeface="Arial" panose="020B0604020202020204" pitchFamily="34" charset="0"/>
              </a:rPr>
              <a:t>Data Collaboration</a:t>
            </a:r>
          </a:p>
        </p:txBody>
      </p:sp>
      <p:sp>
        <p:nvSpPr>
          <p:cNvPr id="31" name="TextBox 113">
            <a:extLst>
              <a:ext uri="{FF2B5EF4-FFF2-40B4-BE49-F238E27FC236}">
                <a16:creationId xmlns:a16="http://schemas.microsoft.com/office/drawing/2014/main" id="{1D540FFD-8367-75C2-D706-6DDDA5CFC200}"/>
              </a:ext>
            </a:extLst>
          </p:cNvPr>
          <p:cNvSpPr txBox="1">
            <a:spLocks noChangeArrowheads="1"/>
          </p:cNvSpPr>
          <p:nvPr/>
        </p:nvSpPr>
        <p:spPr bwMode="auto">
          <a:xfrm>
            <a:off x="8199084" y="3236603"/>
            <a:ext cx="2554978" cy="96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algn="just">
              <a:lnSpc>
                <a:spcPct val="150000"/>
              </a:lnSpc>
            </a:pPr>
            <a:r>
              <a:rPr lang="zh-CN" altLang="en-US" sz="1300" dirty="0">
                <a:ea typeface="SimSun" panose="02010600030101010101" pitchFamily="2" charset="-122"/>
                <a:sym typeface="Arial" panose="020B0604020202020204" pitchFamily="34" charset="0"/>
              </a:rPr>
              <a:t>Data collaboration is the act of gathering and connecting data from various sources</a:t>
            </a:r>
          </a:p>
        </p:txBody>
      </p:sp>
      <p:grpSp>
        <p:nvGrpSpPr>
          <p:cNvPr id="32" name="组合 24">
            <a:extLst>
              <a:ext uri="{FF2B5EF4-FFF2-40B4-BE49-F238E27FC236}">
                <a16:creationId xmlns:a16="http://schemas.microsoft.com/office/drawing/2014/main" id="{92712B86-3F66-7A01-26E2-45415EF348F1}"/>
              </a:ext>
            </a:extLst>
          </p:cNvPr>
          <p:cNvGrpSpPr>
            <a:grpSpLocks/>
          </p:cNvGrpSpPr>
          <p:nvPr/>
        </p:nvGrpSpPr>
        <p:grpSpPr bwMode="auto">
          <a:xfrm>
            <a:off x="7600330" y="4559533"/>
            <a:ext cx="546100" cy="546100"/>
            <a:chOff x="3960763" y="3390601"/>
            <a:chExt cx="684000" cy="684000"/>
          </a:xfrm>
        </p:grpSpPr>
        <p:sp>
          <p:nvSpPr>
            <p:cNvPr id="33" name="Oval 32">
              <a:extLst>
                <a:ext uri="{FF2B5EF4-FFF2-40B4-BE49-F238E27FC236}">
                  <a16:creationId xmlns:a16="http://schemas.microsoft.com/office/drawing/2014/main" id="{02B4C9BD-9A70-C766-A264-6A03705DFD21}"/>
                </a:ext>
              </a:extLst>
            </p:cNvPr>
            <p:cNvSpPr/>
            <p:nvPr/>
          </p:nvSpPr>
          <p:spPr>
            <a:xfrm>
              <a:off x="3960763" y="3390601"/>
              <a:ext cx="684000" cy="684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id-ID" altLang="en-US" sz="1600">
                <a:solidFill>
                  <a:schemeClr val="tx1"/>
                </a:solidFill>
                <a:cs typeface="Open Sans" panose="020B0606030504020204" pitchFamily="34" charset="0"/>
                <a:sym typeface="Arial" panose="020B0604020202020204" pitchFamily="34" charset="0"/>
              </a:endParaRPr>
            </a:p>
          </p:txBody>
        </p:sp>
        <p:grpSp>
          <p:nvGrpSpPr>
            <p:cNvPr id="34" name="Group 33">
              <a:extLst>
                <a:ext uri="{FF2B5EF4-FFF2-40B4-BE49-F238E27FC236}">
                  <a16:creationId xmlns:a16="http://schemas.microsoft.com/office/drawing/2014/main" id="{3F480ECC-F272-19AA-5FEF-08D95070E2F9}"/>
                </a:ext>
              </a:extLst>
            </p:cNvPr>
            <p:cNvGrpSpPr>
              <a:grpSpLocks noChangeAspect="1"/>
            </p:cNvGrpSpPr>
            <p:nvPr/>
          </p:nvGrpSpPr>
          <p:grpSpPr>
            <a:xfrm>
              <a:off x="4090091" y="3572496"/>
              <a:ext cx="417293" cy="333928"/>
              <a:chOff x="6069013" y="-1522413"/>
              <a:chExt cx="4465637" cy="3573463"/>
            </a:xfrm>
            <a:solidFill>
              <a:schemeClr val="accent1"/>
            </a:solidFill>
          </p:grpSpPr>
          <p:sp>
            <p:nvSpPr>
              <p:cNvPr id="35" name="Freeform 14">
                <a:extLst>
                  <a:ext uri="{FF2B5EF4-FFF2-40B4-BE49-F238E27FC236}">
                    <a16:creationId xmlns:a16="http://schemas.microsoft.com/office/drawing/2014/main" id="{5BD2A2AF-D461-AA94-C8DD-84497F5D559D}"/>
                  </a:ext>
                </a:extLst>
              </p:cNvPr>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sp>
            <p:nvSpPr>
              <p:cNvPr id="36" name="Freeform 15">
                <a:extLst>
                  <a:ext uri="{FF2B5EF4-FFF2-40B4-BE49-F238E27FC236}">
                    <a16:creationId xmlns:a16="http://schemas.microsoft.com/office/drawing/2014/main" id="{3387D10C-1534-00D1-58F3-08614C4CB8ED}"/>
                  </a:ext>
                </a:extLst>
              </p:cNvPr>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fontAlgn="auto"/>
                <a:endParaRPr lang="id-ID" sz="1600" noProof="1">
                  <a:latin typeface="Open Sans" panose="020B0606030504020204" charset="0"/>
                  <a:cs typeface="+mn-ea"/>
                  <a:sym typeface="Arial" panose="020B0604020202020204" pitchFamily="34" charset="0"/>
                </a:endParaRPr>
              </a:p>
            </p:txBody>
          </p:sp>
        </p:grpSp>
      </p:grpSp>
      <p:sp>
        <p:nvSpPr>
          <p:cNvPr id="37" name="TextBox 115">
            <a:extLst>
              <a:ext uri="{FF2B5EF4-FFF2-40B4-BE49-F238E27FC236}">
                <a16:creationId xmlns:a16="http://schemas.microsoft.com/office/drawing/2014/main" id="{3E0DDE10-4A49-3EED-321F-CE429C13F091}"/>
              </a:ext>
            </a:extLst>
          </p:cNvPr>
          <p:cNvSpPr txBox="1">
            <a:spLocks noChangeArrowheads="1"/>
          </p:cNvSpPr>
          <p:nvPr/>
        </p:nvSpPr>
        <p:spPr bwMode="auto">
          <a:xfrm>
            <a:off x="8208330" y="4511275"/>
            <a:ext cx="23526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r>
              <a:rPr lang="zh-CN" altLang="en-US" b="1" dirty="0">
                <a:ea typeface="SimSun" panose="02010600030101010101" pitchFamily="2" charset="-122"/>
                <a:sym typeface="Arial" panose="020B0604020202020204" pitchFamily="34" charset="0"/>
              </a:rPr>
              <a:t>Business Intelligence</a:t>
            </a:r>
          </a:p>
        </p:txBody>
      </p:sp>
      <p:sp>
        <p:nvSpPr>
          <p:cNvPr id="38" name="TextBox 116">
            <a:extLst>
              <a:ext uri="{FF2B5EF4-FFF2-40B4-BE49-F238E27FC236}">
                <a16:creationId xmlns:a16="http://schemas.microsoft.com/office/drawing/2014/main" id="{7B7C563C-0AE7-466C-A0EA-6A608BD09C69}"/>
              </a:ext>
            </a:extLst>
          </p:cNvPr>
          <p:cNvSpPr txBox="1">
            <a:spLocks noChangeArrowheads="1"/>
          </p:cNvSpPr>
          <p:nvPr/>
        </p:nvSpPr>
        <p:spPr bwMode="auto">
          <a:xfrm>
            <a:off x="8208330" y="5014175"/>
            <a:ext cx="2554977" cy="12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1pPr>
            <a:lvl2pPr marL="4572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2pPr>
            <a:lvl3pPr marL="9144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3pPr>
            <a:lvl4pPr marL="13716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4pPr>
            <a:lvl5pPr marL="1828800" algn="l" rtl="0" fontAlgn="base">
              <a:spcBef>
                <a:spcPct val="0"/>
              </a:spcBef>
              <a:spcAft>
                <a:spcPct val="0"/>
              </a:spcAft>
              <a:defRPr kern="1200">
                <a:solidFill>
                  <a:schemeClr val="tx1"/>
                </a:solidFill>
                <a:latin typeface="Open Sans" panose="020B0606030504020204" pitchFamily="34" charset="0"/>
                <a:ea typeface="+mn-ea"/>
                <a:cs typeface="Open Sans" panose="020B0606030504020204" pitchFamily="34" charset="0"/>
              </a:defRPr>
            </a:lvl5pPr>
            <a:lvl6pPr marL="22860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6pPr>
            <a:lvl7pPr marL="27432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7pPr>
            <a:lvl8pPr marL="32004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8pPr>
            <a:lvl9pPr marL="3657600" algn="l" defTabSz="914400" rtl="0" eaLnBrk="1" latinLnBrk="0" hangingPunct="1">
              <a:defRPr kern="1200">
                <a:solidFill>
                  <a:schemeClr val="tx1"/>
                </a:solidFill>
                <a:latin typeface="Open Sans" panose="020B0606030504020204" pitchFamily="34" charset="0"/>
                <a:ea typeface="+mn-ea"/>
                <a:cs typeface="Open Sans" panose="020B0606030504020204" pitchFamily="34" charset="0"/>
              </a:defRPr>
            </a:lvl9pPr>
          </a:lstStyle>
          <a:p>
            <a:pPr algn="just">
              <a:lnSpc>
                <a:spcPct val="150000"/>
              </a:lnSpc>
            </a:pPr>
            <a:r>
              <a:rPr lang="zh-CN" altLang="en-US" sz="1300" dirty="0">
                <a:ea typeface="SimSun" panose="02010600030101010101" pitchFamily="2" charset="-122"/>
                <a:sym typeface="Arial" panose="020B0604020202020204" pitchFamily="34" charset="0"/>
              </a:rPr>
              <a:t>Business intelligence (BI) is a technology-driven process for analyzing data and delivering actionable information.</a:t>
            </a:r>
          </a:p>
        </p:txBody>
      </p:sp>
    </p:spTree>
    <p:extLst>
      <p:ext uri="{BB962C8B-B14F-4D97-AF65-F5344CB8AC3E}">
        <p14:creationId xmlns:p14="http://schemas.microsoft.com/office/powerpoint/2010/main" val="388203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13" grpId="0"/>
      <p:bldP spid="14" grpId="0"/>
      <p:bldP spid="25" grpId="0"/>
      <p:bldP spid="26" grpId="0"/>
      <p:bldP spid="30" grpId="0"/>
      <p:bldP spid="31"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ACAF85-E8B3-161F-93BE-63C972670E8D}"/>
              </a:ext>
            </a:extLst>
          </p:cNvPr>
          <p:cNvSpPr>
            <a:spLocks noGrp="1"/>
          </p:cNvSpPr>
          <p:nvPr>
            <p:ph type="sldNum" sz="quarter" idx="12"/>
          </p:nvPr>
        </p:nvSpPr>
        <p:spPr/>
        <p:txBody>
          <a:bodyPr/>
          <a:lstStyle/>
          <a:p>
            <a:fld id="{D495E168-DA5E-4888-8D8A-92B118324C14}" type="slidenum">
              <a:rPr lang="ru-RU" smtClean="0"/>
              <a:t>13</a:t>
            </a:fld>
            <a:endParaRPr lang="ru-RU" dirty="0"/>
          </a:p>
        </p:txBody>
      </p:sp>
      <p:pic>
        <p:nvPicPr>
          <p:cNvPr id="4" name="Picture 3">
            <a:extLst>
              <a:ext uri="{FF2B5EF4-FFF2-40B4-BE49-F238E27FC236}">
                <a16:creationId xmlns:a16="http://schemas.microsoft.com/office/drawing/2014/main" id="{CA70C561-B00A-110B-92F4-8E79CD1367F2}"/>
              </a:ext>
            </a:extLst>
          </p:cNvPr>
          <p:cNvPicPr>
            <a:picLocks noChangeAspect="1"/>
          </p:cNvPicPr>
          <p:nvPr/>
        </p:nvPicPr>
        <p:blipFill>
          <a:blip r:embed="rId2"/>
          <a:srcRect/>
          <a:stretch/>
        </p:blipFill>
        <p:spPr>
          <a:xfrm>
            <a:off x="421341" y="868680"/>
            <a:ext cx="11367247" cy="5807210"/>
          </a:xfrm>
          <a:prstGeom prst="rect">
            <a:avLst/>
          </a:prstGeom>
          <a:ln>
            <a:solidFill>
              <a:schemeClr val="tx1"/>
            </a:solidFill>
          </a:ln>
        </p:spPr>
      </p:pic>
      <p:sp>
        <p:nvSpPr>
          <p:cNvPr id="5" name="Title 1">
            <a:extLst>
              <a:ext uri="{FF2B5EF4-FFF2-40B4-BE49-F238E27FC236}">
                <a16:creationId xmlns:a16="http://schemas.microsoft.com/office/drawing/2014/main" id="{58696F29-0CA6-33FE-AC9F-CF6CB69D6B6D}"/>
              </a:ext>
            </a:extLst>
          </p:cNvPr>
          <p:cNvSpPr txBox="1">
            <a:spLocks/>
          </p:cNvSpPr>
          <p:nvPr/>
        </p:nvSpPr>
        <p:spPr>
          <a:xfrm>
            <a:off x="4555547" y="150860"/>
            <a:ext cx="3080904" cy="579890"/>
          </a:xfrm>
          <a:prstGeom prst="rect">
            <a:avLst/>
          </a:prstGeom>
        </p:spPr>
        <p:txBody>
          <a:bodyPr>
            <a:normAutofit fontScale="97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a:ln w="9525">
                  <a:solidFill>
                    <a:schemeClr val="bg1"/>
                  </a:solidFill>
                  <a:prstDash val="solid"/>
                </a:ln>
                <a:effectLst>
                  <a:outerShdw blurRad="12700" dist="38100" dir="2700000" algn="tl" rotWithShape="0">
                    <a:schemeClr val="bg1">
                      <a:lumMod val="50000"/>
                    </a:schemeClr>
                  </a:outerShdw>
                </a:effectLst>
                <a:hlinkClick r:id="rId3"/>
              </a:rPr>
              <a:t>DASHBOARD 1</a:t>
            </a:r>
            <a:endParaRPr lang="ru-RU" b="1" cap="none"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3346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ACAF85-E8B3-161F-93BE-63C972670E8D}"/>
              </a:ext>
            </a:extLst>
          </p:cNvPr>
          <p:cNvSpPr>
            <a:spLocks noGrp="1"/>
          </p:cNvSpPr>
          <p:nvPr>
            <p:ph type="sldNum" sz="quarter" idx="12"/>
          </p:nvPr>
        </p:nvSpPr>
        <p:spPr/>
        <p:txBody>
          <a:bodyPr/>
          <a:lstStyle/>
          <a:p>
            <a:fld id="{D495E168-DA5E-4888-8D8A-92B118324C14}" type="slidenum">
              <a:rPr lang="ru-RU" smtClean="0"/>
              <a:t>14</a:t>
            </a:fld>
            <a:endParaRPr lang="ru-RU" dirty="0"/>
          </a:p>
        </p:txBody>
      </p:sp>
      <p:pic>
        <p:nvPicPr>
          <p:cNvPr id="4" name="Picture 3">
            <a:extLst>
              <a:ext uri="{FF2B5EF4-FFF2-40B4-BE49-F238E27FC236}">
                <a16:creationId xmlns:a16="http://schemas.microsoft.com/office/drawing/2014/main" id="{CA70C561-B00A-110B-92F4-8E79CD1367F2}"/>
              </a:ext>
            </a:extLst>
          </p:cNvPr>
          <p:cNvPicPr>
            <a:picLocks noChangeAspect="1"/>
          </p:cNvPicPr>
          <p:nvPr/>
        </p:nvPicPr>
        <p:blipFill>
          <a:blip r:embed="rId2"/>
          <a:srcRect/>
          <a:stretch/>
        </p:blipFill>
        <p:spPr>
          <a:xfrm>
            <a:off x="367554" y="767715"/>
            <a:ext cx="11403106" cy="5908175"/>
          </a:xfrm>
          <a:prstGeom prst="rect">
            <a:avLst/>
          </a:prstGeom>
          <a:ln w="12700">
            <a:solidFill>
              <a:schemeClr val="tx1"/>
            </a:solidFill>
          </a:ln>
        </p:spPr>
      </p:pic>
      <p:sp>
        <p:nvSpPr>
          <p:cNvPr id="5" name="Title 1">
            <a:extLst>
              <a:ext uri="{FF2B5EF4-FFF2-40B4-BE49-F238E27FC236}">
                <a16:creationId xmlns:a16="http://schemas.microsoft.com/office/drawing/2014/main" id="{58696F29-0CA6-33FE-AC9F-CF6CB69D6B6D}"/>
              </a:ext>
            </a:extLst>
          </p:cNvPr>
          <p:cNvSpPr txBox="1">
            <a:spLocks/>
          </p:cNvSpPr>
          <p:nvPr/>
        </p:nvSpPr>
        <p:spPr>
          <a:xfrm>
            <a:off x="4528655" y="91440"/>
            <a:ext cx="3080904" cy="676275"/>
          </a:xfrm>
          <a:prstGeom prst="rect">
            <a:avLst/>
          </a:prstGeom>
        </p:spPr>
        <p:txBody>
          <a:bodyPr>
            <a:normAutofit fontScale="975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a:ln w="9525">
                  <a:solidFill>
                    <a:schemeClr val="bg1"/>
                  </a:solidFill>
                  <a:prstDash val="solid"/>
                </a:ln>
                <a:effectLst>
                  <a:outerShdw blurRad="12700" dist="38100" dir="2700000" algn="tl" rotWithShape="0">
                    <a:schemeClr val="bg1">
                      <a:lumMod val="50000"/>
                    </a:schemeClr>
                  </a:outerShdw>
                </a:effectLst>
                <a:hlinkClick r:id="rId3"/>
              </a:rPr>
              <a:t>DASHBOARD 2</a:t>
            </a:r>
            <a:endParaRPr lang="ru-RU" b="1" cap="none"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742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ACAF85-E8B3-161F-93BE-63C972670E8D}"/>
              </a:ext>
            </a:extLst>
          </p:cNvPr>
          <p:cNvSpPr>
            <a:spLocks noGrp="1"/>
          </p:cNvSpPr>
          <p:nvPr>
            <p:ph type="sldNum" sz="quarter" idx="12"/>
          </p:nvPr>
        </p:nvSpPr>
        <p:spPr>
          <a:xfrm>
            <a:off x="10569177" y="5803065"/>
            <a:ext cx="764215" cy="365125"/>
          </a:xfrm>
        </p:spPr>
        <p:txBody>
          <a:bodyPr/>
          <a:lstStyle/>
          <a:p>
            <a:fld id="{D495E168-DA5E-4888-8D8A-92B118324C14}" type="slidenum">
              <a:rPr lang="ru-RU" sz="2600" smtClean="0"/>
              <a:t>15</a:t>
            </a:fld>
            <a:endParaRPr lang="ru-RU" sz="2600" dirty="0"/>
          </a:p>
        </p:txBody>
      </p:sp>
      <p:pic>
        <p:nvPicPr>
          <p:cNvPr id="1026" name="Picture 2" descr="Machine Learning Algorithms - Javatpoint">
            <a:extLst>
              <a:ext uri="{FF2B5EF4-FFF2-40B4-BE49-F238E27FC236}">
                <a16:creationId xmlns:a16="http://schemas.microsoft.com/office/drawing/2014/main" id="{CC366CC0-7C2D-2DF5-B892-4A2D0B947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08" y="146255"/>
            <a:ext cx="10178360" cy="656548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A57902A-CB6D-C135-8109-FA22E8091057}"/>
              </a:ext>
            </a:extLst>
          </p:cNvPr>
          <p:cNvSpPr/>
          <p:nvPr/>
        </p:nvSpPr>
        <p:spPr>
          <a:xfrm>
            <a:off x="1588168" y="5732796"/>
            <a:ext cx="2711116" cy="365125"/>
          </a:xfrm>
          <a:prstGeom prst="ellipse">
            <a:avLst/>
          </a:prstGeom>
          <a:solidFill>
            <a:schemeClr val="accent5">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69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837473B0-CC2E-450A-ABE3-18F120FF3D39}">
                <a1611:picAttrSrcUrl xmlns:a1611="http://schemas.microsoft.com/office/drawing/2016/11/main" r:id="rId3"/>
              </a:ext>
            </a:extLst>
          </a:blip>
          <a:srcRect t="14632" b="14632"/>
          <a:stretch/>
        </p:blipFill>
        <p:spPr>
          <a:xfrm>
            <a:off x="6114399" y="1404524"/>
            <a:ext cx="6077601" cy="3438427"/>
          </a:xfrm>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516432" y="954599"/>
            <a:ext cx="4680408" cy="1030213"/>
          </a:xfrm>
        </p:spPr>
        <p:txBody>
          <a:bodyPr>
            <a:noAutofit/>
          </a:bodyPr>
          <a:lstStyle/>
          <a:p>
            <a:r>
              <a:rPr lang="en-IN" b="1" i="0" dirty="0">
                <a:effectLst/>
              </a:rPr>
              <a:t>Machine Learning Algorithms</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a:xfrm>
            <a:off x="10562137" y="5835149"/>
            <a:ext cx="764215" cy="365125"/>
          </a:xfrm>
        </p:spPr>
        <p:txBody>
          <a:bodyPr/>
          <a:lstStyle/>
          <a:p>
            <a:fld id="{D495E168-DA5E-4888-8D8A-92B118324C14}" type="slidenum">
              <a:rPr lang="ru-RU" sz="2600" smtClean="0"/>
              <a:pPr/>
              <a:t>16</a:t>
            </a:fld>
            <a:endParaRPr lang="ru-RU" sz="2600"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251950" y="4587240"/>
            <a:ext cx="6077601" cy="2005424"/>
          </a:xfrm>
        </p:spPr>
        <p:txBody>
          <a:bodyPr>
            <a:noAutofit/>
          </a:bodyPr>
          <a:lstStyle/>
          <a:p>
            <a:pPr algn="just">
              <a:lnSpc>
                <a:spcPct val="100000"/>
              </a:lnSpc>
              <a:spcBef>
                <a:spcPts val="0"/>
              </a:spcBef>
              <a:buFont typeface="+mj-lt"/>
              <a:buAutoNum type="arabicPeriod"/>
            </a:pPr>
            <a:r>
              <a:rPr lang="en-IN" sz="2000" b="1" i="0" dirty="0">
                <a:solidFill>
                  <a:schemeClr val="tx1">
                    <a:lumMod val="75000"/>
                    <a:lumOff val="25000"/>
                  </a:schemeClr>
                </a:solidFill>
                <a:effectLst/>
                <a:latin typeface="+mj-lt"/>
              </a:rPr>
              <a:t>Logistic Regression</a:t>
            </a:r>
            <a:r>
              <a:rPr lang="en-IN" sz="2000" b="0" i="0" dirty="0">
                <a:solidFill>
                  <a:schemeClr val="tx1">
                    <a:lumMod val="75000"/>
                    <a:lumOff val="25000"/>
                  </a:schemeClr>
                </a:solidFill>
                <a:effectLst/>
                <a:latin typeface="+mj-lt"/>
              </a:rPr>
              <a:t>:</a:t>
            </a:r>
          </a:p>
          <a:p>
            <a:pPr lvl="1" algn="just"/>
            <a:r>
              <a:rPr lang="en-IN" sz="2000" b="0" i="0" dirty="0">
                <a:solidFill>
                  <a:schemeClr val="tx1">
                    <a:lumMod val="75000"/>
                    <a:lumOff val="25000"/>
                  </a:schemeClr>
                </a:solidFill>
                <a:effectLst/>
                <a:latin typeface="+mj-lt"/>
              </a:rPr>
              <a:t>Predicting Total no. of medals to be distributed based on years using logistic Regression</a:t>
            </a:r>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a:xfrm>
            <a:off x="215152" y="2259860"/>
            <a:ext cx="5862449" cy="2327379"/>
          </a:xfrm>
        </p:spPr>
        <p:txBody>
          <a:bodyPr>
            <a:noAutofit/>
          </a:bodyPr>
          <a:lstStyle/>
          <a:p>
            <a:pPr algn="just"/>
            <a:r>
              <a:rPr lang="en-US" sz="2200" b="1" i="0" dirty="0">
                <a:solidFill>
                  <a:schemeClr val="tx1">
                    <a:lumMod val="75000"/>
                    <a:lumOff val="25000"/>
                  </a:schemeClr>
                </a:solidFill>
                <a:effectLst/>
                <a:latin typeface="Söhne"/>
              </a:rPr>
              <a:t>The analysis employs a spectrum of machine learning algorithms, each meticulously chosen to answer specific questions and explore unique facets of Olympic history:</a:t>
            </a:r>
            <a:endParaRPr lang="en-US" sz="2200" b="1" dirty="0">
              <a:solidFill>
                <a:schemeClr val="tx1">
                  <a:lumMod val="75000"/>
                  <a:lumOff val="25000"/>
                </a:schemeClr>
              </a:solidFill>
            </a:endParaRPr>
          </a:p>
        </p:txBody>
      </p:sp>
      <p:sp>
        <p:nvSpPr>
          <p:cNvPr id="3" name="Text Placeholder 4">
            <a:extLst>
              <a:ext uri="{FF2B5EF4-FFF2-40B4-BE49-F238E27FC236}">
                <a16:creationId xmlns:a16="http://schemas.microsoft.com/office/drawing/2014/main" id="{0B9C0697-199F-F988-09BC-08FBD913F6B5}"/>
              </a:ext>
            </a:extLst>
          </p:cNvPr>
          <p:cNvSpPr txBox="1">
            <a:spLocks/>
          </p:cNvSpPr>
          <p:nvPr/>
        </p:nvSpPr>
        <p:spPr>
          <a:xfrm>
            <a:off x="215152" y="3840169"/>
            <a:ext cx="6381466" cy="2881473"/>
          </a:xfrm>
          <a:prstGeom prst="rect">
            <a:avLst/>
          </a:prstGeom>
        </p:spPr>
        <p:txBody>
          <a:bodyPr vert="horz" lIns="91440" tIns="45720" rIns="91440" bIns="45720" rtlCol="0">
            <a:noAutofit/>
          </a:bodyPr>
          <a:lstStyle>
            <a:lvl1pPr marL="180000" indent="-180000" algn="l" defTabSz="914400" rtl="0" eaLnBrk="1" latinLnBrk="0" hangingPunct="1">
              <a:lnSpc>
                <a:spcPct val="120000"/>
              </a:lnSpc>
              <a:spcBef>
                <a:spcPts val="600"/>
              </a:spcBef>
              <a:buClr>
                <a:schemeClr val="accent3"/>
              </a:buClr>
              <a:buFont typeface="Arial" panose="020B0604020202020204" pitchFamily="34" charset="0"/>
              <a:buChar char="•"/>
              <a:defRPr sz="1400" b="0" i="0" kern="1200" cap="all" baseline="0">
                <a:solidFill>
                  <a:schemeClr val="tx1">
                    <a:lumMod val="65000"/>
                    <a:lumOff val="3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00000"/>
              </a:lnSpc>
              <a:spcBef>
                <a:spcPts val="0"/>
              </a:spcBef>
              <a:buFont typeface="+mj-lt"/>
              <a:buAutoNum type="arabicPeriod"/>
            </a:pPr>
            <a:endParaRPr lang="en-IN" sz="1400" dirty="0">
              <a:solidFill>
                <a:schemeClr val="tx1">
                  <a:lumMod val="75000"/>
                  <a:lumOff val="25000"/>
                </a:schemeClr>
              </a:solidFill>
              <a:latin typeface="+mj-lt"/>
            </a:endParaRPr>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 calcmode="lin" valueType="num">
                                      <p:cBhvr additive="base">
                                        <p:cTn id="2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nodePh="1">
                                  <p:stCondLst>
                                    <p:cond delay="0"/>
                                  </p:stCondLst>
                                  <p:endCondLst>
                                    <p:cond evt="begin" delay="0">
                                      <p:tn val="29"/>
                                    </p:cond>
                                  </p:end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build="p"/>
      <p:bldP spid="25"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p:txBody>
          <a:bodyPr/>
          <a:lstStyle/>
          <a:p>
            <a:fld id="{D495E168-DA5E-4888-8D8A-92B118324C14}" type="slidenum">
              <a:rPr lang="ru-RU" smtClean="0"/>
              <a:t>17</a:t>
            </a:fld>
            <a:endParaRPr lang="ru-RU" dirty="0"/>
          </a:p>
        </p:txBody>
      </p:sp>
      <p:pic>
        <p:nvPicPr>
          <p:cNvPr id="4" name="Picture 3">
            <a:extLst>
              <a:ext uri="{FF2B5EF4-FFF2-40B4-BE49-F238E27FC236}">
                <a16:creationId xmlns:a16="http://schemas.microsoft.com/office/drawing/2014/main" id="{51B00FD5-FB79-FE17-49ED-2272CE37698A}"/>
              </a:ext>
            </a:extLst>
          </p:cNvPr>
          <p:cNvPicPr>
            <a:picLocks noChangeAspect="1"/>
          </p:cNvPicPr>
          <p:nvPr/>
        </p:nvPicPr>
        <p:blipFill rotWithShape="1">
          <a:blip r:embed="rId2"/>
          <a:srcRect l="5442" t="2751" r="984" b="1179"/>
          <a:stretch/>
        </p:blipFill>
        <p:spPr>
          <a:xfrm>
            <a:off x="537883" y="1080991"/>
            <a:ext cx="11062448" cy="5570819"/>
          </a:xfrm>
          <a:prstGeom prst="rect">
            <a:avLst/>
          </a:prstGeom>
          <a:ln>
            <a:solidFill>
              <a:schemeClr val="tx1"/>
            </a:solidFill>
          </a:ln>
        </p:spPr>
      </p:pic>
      <p:sp>
        <p:nvSpPr>
          <p:cNvPr id="6" name="TextBox 5">
            <a:extLst>
              <a:ext uri="{FF2B5EF4-FFF2-40B4-BE49-F238E27FC236}">
                <a16:creationId xmlns:a16="http://schemas.microsoft.com/office/drawing/2014/main" id="{4094D7F0-51D0-65CB-9622-A6500B67955E}"/>
              </a:ext>
            </a:extLst>
          </p:cNvPr>
          <p:cNvSpPr txBox="1"/>
          <p:nvPr/>
        </p:nvSpPr>
        <p:spPr>
          <a:xfrm>
            <a:off x="1299881" y="680882"/>
            <a:ext cx="9610166" cy="400110"/>
          </a:xfrm>
          <a:prstGeom prst="rect">
            <a:avLst/>
          </a:prstGeom>
          <a:noFill/>
        </p:spPr>
        <p:txBody>
          <a:bodyPr wrap="square">
            <a:spAutoFit/>
          </a:bodyPr>
          <a:lstStyle/>
          <a:p>
            <a:pPr algn="just"/>
            <a:r>
              <a:rPr lang="en-IN" sz="2000" b="1" i="0" dirty="0">
                <a:solidFill>
                  <a:schemeClr val="tx1">
                    <a:lumMod val="75000"/>
                    <a:lumOff val="25000"/>
                  </a:schemeClr>
                </a:solidFill>
                <a:effectLst/>
                <a:latin typeface="+mj-lt"/>
              </a:rPr>
              <a:t>Predicting Total no. of medals to be distributed based on years using </a:t>
            </a:r>
            <a:r>
              <a:rPr lang="en-IN" sz="2000" b="1" dirty="0">
                <a:solidFill>
                  <a:schemeClr val="tx1">
                    <a:lumMod val="75000"/>
                    <a:lumOff val="25000"/>
                  </a:schemeClr>
                </a:solidFill>
                <a:latin typeface="+mj-lt"/>
              </a:rPr>
              <a:t>Logistic</a:t>
            </a:r>
            <a:r>
              <a:rPr lang="en-IN" sz="2000" b="1" i="0" dirty="0">
                <a:solidFill>
                  <a:schemeClr val="tx1">
                    <a:lumMod val="75000"/>
                    <a:lumOff val="25000"/>
                  </a:schemeClr>
                </a:solidFill>
                <a:effectLst/>
                <a:latin typeface="+mj-lt"/>
              </a:rPr>
              <a:t> Regression</a:t>
            </a:r>
          </a:p>
        </p:txBody>
      </p:sp>
      <p:sp>
        <p:nvSpPr>
          <p:cNvPr id="2" name="Title 1">
            <a:extLst>
              <a:ext uri="{FF2B5EF4-FFF2-40B4-BE49-F238E27FC236}">
                <a16:creationId xmlns:a16="http://schemas.microsoft.com/office/drawing/2014/main" id="{5F29A831-848E-5525-FB9A-752EE9E087E6}"/>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3"/>
              </a:rPr>
              <a:t>Logistic regression</a:t>
            </a:r>
            <a:endParaRPr lang="en-IN" sz="3500" dirty="0"/>
          </a:p>
        </p:txBody>
      </p:sp>
    </p:spTree>
    <p:extLst>
      <p:ext uri="{BB962C8B-B14F-4D97-AF65-F5344CB8AC3E}">
        <p14:creationId xmlns:p14="http://schemas.microsoft.com/office/powerpoint/2010/main" val="134291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4190697" y="599741"/>
            <a:ext cx="3810606" cy="397009"/>
          </a:xfrm>
          <a:prstGeom prst="rect">
            <a:avLst/>
          </a:prstGeom>
        </p:spPr>
        <p:txBody>
          <a:bodyPr>
            <a:normAutofit fontScale="7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a:ln w="9525">
                  <a:solidFill>
                    <a:schemeClr val="bg1"/>
                  </a:solidFill>
                  <a:prstDash val="solid"/>
                </a:ln>
                <a:effectLst>
                  <a:outerShdw blurRad="12700" dist="38100" dir="2700000" algn="tl" rotWithShape="0">
                    <a:schemeClr val="bg1">
                      <a:lumMod val="50000"/>
                    </a:schemeClr>
                  </a:outerShdw>
                </a:effectLst>
              </a:rPr>
              <a:t>DATA PREPROCESSING</a:t>
            </a:r>
            <a:endParaRPr lang="ru-RU"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8" name="Picture 7">
            <a:extLst>
              <a:ext uri="{FF2B5EF4-FFF2-40B4-BE49-F238E27FC236}">
                <a16:creationId xmlns:a16="http://schemas.microsoft.com/office/drawing/2014/main" id="{83561437-B587-CD19-1508-B9DF4C37AE6E}"/>
              </a:ext>
            </a:extLst>
          </p:cNvPr>
          <p:cNvPicPr>
            <a:picLocks noChangeAspect="1"/>
          </p:cNvPicPr>
          <p:nvPr/>
        </p:nvPicPr>
        <p:blipFill>
          <a:blip r:embed="rId2"/>
          <a:stretch>
            <a:fillRect/>
          </a:stretch>
        </p:blipFill>
        <p:spPr>
          <a:xfrm>
            <a:off x="255083" y="1164519"/>
            <a:ext cx="4305673" cy="5297241"/>
          </a:xfrm>
          <a:prstGeom prst="rect">
            <a:avLst/>
          </a:prstGeom>
        </p:spPr>
      </p:pic>
      <p:pic>
        <p:nvPicPr>
          <p:cNvPr id="10" name="Picture 9">
            <a:extLst>
              <a:ext uri="{FF2B5EF4-FFF2-40B4-BE49-F238E27FC236}">
                <a16:creationId xmlns:a16="http://schemas.microsoft.com/office/drawing/2014/main" id="{8CEA9759-1EB5-84ED-F6D3-224700AFFD87}"/>
              </a:ext>
            </a:extLst>
          </p:cNvPr>
          <p:cNvPicPr>
            <a:picLocks noChangeAspect="1"/>
          </p:cNvPicPr>
          <p:nvPr/>
        </p:nvPicPr>
        <p:blipFill>
          <a:blip r:embed="rId3"/>
          <a:stretch>
            <a:fillRect/>
          </a:stretch>
        </p:blipFill>
        <p:spPr>
          <a:xfrm>
            <a:off x="4535051" y="1164519"/>
            <a:ext cx="7340906" cy="5297241"/>
          </a:xfrm>
          <a:prstGeom prst="rect">
            <a:avLst/>
          </a:prstGeom>
        </p:spPr>
      </p:pic>
      <p:sp>
        <p:nvSpPr>
          <p:cNvPr id="4" name="Title 1">
            <a:extLst>
              <a:ext uri="{FF2B5EF4-FFF2-40B4-BE49-F238E27FC236}">
                <a16:creationId xmlns:a16="http://schemas.microsoft.com/office/drawing/2014/main" id="{E7DB4169-FFAB-766C-FE1C-1F2DA6F01001}"/>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4"/>
              </a:rPr>
              <a:t>Logistic regression</a:t>
            </a:r>
            <a:endParaRPr lang="en-IN" sz="3500" dirty="0"/>
          </a:p>
        </p:txBody>
      </p:sp>
    </p:spTree>
    <p:extLst>
      <p:ext uri="{BB962C8B-B14F-4D97-AF65-F5344CB8AC3E}">
        <p14:creationId xmlns:p14="http://schemas.microsoft.com/office/powerpoint/2010/main" val="21749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10"/>
                                        </p:tgtEl>
                                      </p:cBhvr>
                                    </p:animEffect>
                                    <p:animScale>
                                      <p:cBhvr>
                                        <p:cTn id="16" dur="250" autoRev="1" fill="hold"/>
                                        <p:tgtEl>
                                          <p:spTgt spid="10"/>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3976202" y="645461"/>
            <a:ext cx="4239596" cy="410912"/>
          </a:xfrm>
          <a:prstGeom prst="rect">
            <a:avLst/>
          </a:prstGeom>
        </p:spPr>
        <p:txBody>
          <a:bodyPr>
            <a:normAutofit fontScale="67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a:ln w="9525">
                  <a:solidFill>
                    <a:schemeClr val="bg1"/>
                  </a:solidFill>
                  <a:prstDash val="solid"/>
                </a:ln>
                <a:effectLst>
                  <a:outerShdw blurRad="12700" dist="38100" dir="2700000" algn="tl" rotWithShape="0">
                    <a:schemeClr val="bg1">
                      <a:lumMod val="50000"/>
                    </a:schemeClr>
                  </a:outerShdw>
                </a:effectLst>
              </a:rPr>
              <a:t>CATEGORISING AND SLICING</a:t>
            </a:r>
            <a:endParaRPr lang="ru-RU"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9" name="Picture 8">
            <a:extLst>
              <a:ext uri="{FF2B5EF4-FFF2-40B4-BE49-F238E27FC236}">
                <a16:creationId xmlns:a16="http://schemas.microsoft.com/office/drawing/2014/main" id="{4CFD5F04-23EC-1C5E-4E35-0BAE572B6547}"/>
              </a:ext>
            </a:extLst>
          </p:cNvPr>
          <p:cNvPicPr>
            <a:picLocks noChangeAspect="1"/>
          </p:cNvPicPr>
          <p:nvPr/>
        </p:nvPicPr>
        <p:blipFill>
          <a:blip r:embed="rId2"/>
          <a:stretch>
            <a:fillRect/>
          </a:stretch>
        </p:blipFill>
        <p:spPr>
          <a:xfrm>
            <a:off x="401053" y="1056372"/>
            <a:ext cx="11421979" cy="1141395"/>
          </a:xfrm>
          <a:prstGeom prst="rect">
            <a:avLst/>
          </a:prstGeom>
        </p:spPr>
      </p:pic>
      <p:pic>
        <p:nvPicPr>
          <p:cNvPr id="12" name="Picture 11">
            <a:extLst>
              <a:ext uri="{FF2B5EF4-FFF2-40B4-BE49-F238E27FC236}">
                <a16:creationId xmlns:a16="http://schemas.microsoft.com/office/drawing/2014/main" id="{A5E01D5D-AE9C-F6A6-FD61-AC1B278655A7}"/>
              </a:ext>
            </a:extLst>
          </p:cNvPr>
          <p:cNvPicPr>
            <a:picLocks noChangeAspect="1"/>
          </p:cNvPicPr>
          <p:nvPr/>
        </p:nvPicPr>
        <p:blipFill>
          <a:blip r:embed="rId3"/>
          <a:stretch>
            <a:fillRect/>
          </a:stretch>
        </p:blipFill>
        <p:spPr>
          <a:xfrm>
            <a:off x="401052" y="2255260"/>
            <a:ext cx="5694948" cy="4438783"/>
          </a:xfrm>
          <a:prstGeom prst="rect">
            <a:avLst/>
          </a:prstGeom>
        </p:spPr>
      </p:pic>
      <p:pic>
        <p:nvPicPr>
          <p:cNvPr id="14" name="Picture 13">
            <a:extLst>
              <a:ext uri="{FF2B5EF4-FFF2-40B4-BE49-F238E27FC236}">
                <a16:creationId xmlns:a16="http://schemas.microsoft.com/office/drawing/2014/main" id="{84870C84-4F73-C373-794C-031DFADDC7B8}"/>
              </a:ext>
            </a:extLst>
          </p:cNvPr>
          <p:cNvPicPr>
            <a:picLocks noChangeAspect="1"/>
          </p:cNvPicPr>
          <p:nvPr/>
        </p:nvPicPr>
        <p:blipFill>
          <a:blip r:embed="rId4"/>
          <a:stretch>
            <a:fillRect/>
          </a:stretch>
        </p:blipFill>
        <p:spPr>
          <a:xfrm>
            <a:off x="6368718" y="2197767"/>
            <a:ext cx="5405467" cy="4496276"/>
          </a:xfrm>
          <a:prstGeom prst="rect">
            <a:avLst/>
          </a:prstGeom>
        </p:spPr>
      </p:pic>
      <p:sp>
        <p:nvSpPr>
          <p:cNvPr id="4" name="Title 1">
            <a:extLst>
              <a:ext uri="{FF2B5EF4-FFF2-40B4-BE49-F238E27FC236}">
                <a16:creationId xmlns:a16="http://schemas.microsoft.com/office/drawing/2014/main" id="{2FA7E173-614E-B5C9-A15B-86C19C008B31}"/>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5"/>
              </a:rPr>
              <a:t>Logistic regression</a:t>
            </a:r>
            <a:endParaRPr lang="en-IN" sz="3500" dirty="0"/>
          </a:p>
        </p:txBody>
      </p:sp>
    </p:spTree>
    <p:extLst>
      <p:ext uri="{BB962C8B-B14F-4D97-AF65-F5344CB8AC3E}">
        <p14:creationId xmlns:p14="http://schemas.microsoft.com/office/powerpoint/2010/main" val="332153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9"/>
                                        </p:tgtEl>
                                      </p:cBhvr>
                                    </p:animEffect>
                                    <p:animScale>
                                      <p:cBhvr>
                                        <p:cTn id="13" dur="250" autoRev="1" fill="hold"/>
                                        <p:tgtEl>
                                          <p:spTgt spid="9"/>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12"/>
                                        </p:tgtEl>
                                      </p:cBhvr>
                                    </p:animEffect>
                                    <p:animScale>
                                      <p:cBhvr>
                                        <p:cTn id="16" dur="250" autoRev="1" fill="hold"/>
                                        <p:tgtEl>
                                          <p:spTgt spid="1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srcRect l="32859" r="32859"/>
          <a:stretch/>
        </p:blipFill>
        <p:spPr>
          <a:xfrm>
            <a:off x="1334026" y="-13644"/>
            <a:ext cx="4026867"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096000" y="892091"/>
            <a:ext cx="5595257" cy="782638"/>
          </a:xfrm>
        </p:spPr>
        <p:txBody>
          <a:bodyPr/>
          <a:lstStyle/>
          <a:p>
            <a:r>
              <a:rPr lang="en-US" b="1" i="0" dirty="0">
                <a:solidFill>
                  <a:schemeClr val="tx1"/>
                </a:solidFill>
                <a:effectLst/>
                <a:latin typeface="Söhne"/>
              </a:rPr>
              <a:t>Objective</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a:xfrm>
            <a:off x="10514011" y="5783346"/>
            <a:ext cx="764215" cy="365125"/>
          </a:xfrm>
        </p:spPr>
        <p:txBody>
          <a:bodyPr/>
          <a:lstStyle/>
          <a:p>
            <a:fld id="{D495E168-DA5E-4888-8D8A-92B118324C14}" type="slidenum">
              <a:rPr lang="ru-RU" sz="2800" smtClean="0"/>
              <a:pPr/>
              <a:t>2</a:t>
            </a:fld>
            <a:endParaRPr lang="ru-RU" sz="2800"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096000" y="1989138"/>
            <a:ext cx="5595257" cy="3976771"/>
          </a:xfrm>
        </p:spPr>
        <p:txBody>
          <a:bodyPr>
            <a:noAutofit/>
          </a:bodyPr>
          <a:lstStyle/>
          <a:p>
            <a:pPr marL="0" indent="0" algn="just">
              <a:buSzPct val="150000"/>
              <a:buNone/>
            </a:pPr>
            <a:endParaRPr lang="en-US" sz="1100" b="1" cap="none" dirty="0">
              <a:latin typeface="Lucida Fax" panose="02060602050505020204" pitchFamily="18" charset="0"/>
            </a:endParaRPr>
          </a:p>
          <a:p>
            <a:pPr algn="just">
              <a:buSzPct val="150000"/>
            </a:pPr>
            <a:r>
              <a:rPr lang="en-US" sz="1800" b="1" cap="none" dirty="0">
                <a:latin typeface="Lucida Fax" panose="02060602050505020204" pitchFamily="18" charset="0"/>
              </a:rPr>
              <a:t>T</a:t>
            </a:r>
            <a:r>
              <a:rPr lang="en-US" sz="1800" b="1" i="0" cap="none" dirty="0">
                <a:effectLst/>
                <a:latin typeface="Lucida Fax" panose="02060602050505020204" pitchFamily="18" charset="0"/>
              </a:rPr>
              <a:t>he primary objective of this project is to utilize advanced data science techniques to extract meaningful insights from a comprehensive dataset spanning over a century of </a:t>
            </a:r>
            <a:r>
              <a:rPr lang="en-US" sz="1800" b="1" cap="none" dirty="0">
                <a:latin typeface="Lucida Fax" panose="02060602050505020204" pitchFamily="18" charset="0"/>
              </a:rPr>
              <a:t>O</a:t>
            </a:r>
            <a:r>
              <a:rPr lang="en-US" sz="1800" b="1" i="0" cap="none" dirty="0">
                <a:effectLst/>
                <a:latin typeface="Lucida Fax" panose="02060602050505020204" pitchFamily="18" charset="0"/>
              </a:rPr>
              <a:t>lympic games. </a:t>
            </a:r>
          </a:p>
          <a:p>
            <a:pPr marL="0" indent="0" algn="just">
              <a:buSzPct val="150000"/>
              <a:buNone/>
            </a:pPr>
            <a:endParaRPr lang="en-US" sz="1100" b="1" i="0" cap="none" dirty="0">
              <a:effectLst/>
              <a:latin typeface="Lucida Fax" panose="02060602050505020204" pitchFamily="18" charset="0"/>
            </a:endParaRPr>
          </a:p>
          <a:p>
            <a:pPr algn="just">
              <a:buSzPct val="150000"/>
            </a:pPr>
            <a:r>
              <a:rPr lang="en-US" sz="1800" b="1" cap="none" dirty="0">
                <a:latin typeface="Lucida Fax" panose="02060602050505020204" pitchFamily="18" charset="0"/>
              </a:rPr>
              <a:t>B</a:t>
            </a:r>
            <a:r>
              <a:rPr lang="en-US" sz="1800" b="1" i="0" cap="none" dirty="0">
                <a:effectLst/>
                <a:latin typeface="Lucida Fax" panose="02060602050505020204" pitchFamily="18" charset="0"/>
              </a:rPr>
              <a:t>y employing various machine learning algorithms, we aim to uncover hidden patterns, trends, and correlations within the data. </a:t>
            </a:r>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4190697" y="599741"/>
            <a:ext cx="3810606" cy="397009"/>
          </a:xfrm>
          <a:prstGeom prst="rect">
            <a:avLst/>
          </a:prstGeom>
        </p:spPr>
        <p:txBody>
          <a:bodyPr>
            <a:normAutofit fontScale="7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cap="none" dirty="0">
                <a:ln w="9525">
                  <a:solidFill>
                    <a:schemeClr val="bg1"/>
                  </a:solidFill>
                  <a:prstDash val="solid"/>
                </a:ln>
                <a:effectLst>
                  <a:outerShdw blurRad="12700" dist="38100" dir="2700000" algn="tl" rotWithShape="0">
                    <a:schemeClr val="bg1">
                      <a:lumMod val="50000"/>
                    </a:schemeClr>
                  </a:outerShdw>
                </a:effectLst>
              </a:rPr>
              <a:t>TRAIN TEST SPLIT</a:t>
            </a:r>
            <a:endParaRPr lang="ru-RU"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58A0BD52-A824-DBC1-14B8-195124DFEE6E}"/>
              </a:ext>
            </a:extLst>
          </p:cNvPr>
          <p:cNvPicPr>
            <a:picLocks noChangeAspect="1"/>
          </p:cNvPicPr>
          <p:nvPr/>
        </p:nvPicPr>
        <p:blipFill>
          <a:blip r:embed="rId2"/>
          <a:stretch>
            <a:fillRect/>
          </a:stretch>
        </p:blipFill>
        <p:spPr>
          <a:xfrm>
            <a:off x="994611" y="996750"/>
            <a:ext cx="10283615" cy="777307"/>
          </a:xfrm>
          <a:prstGeom prst="rect">
            <a:avLst/>
          </a:prstGeom>
        </p:spPr>
      </p:pic>
      <p:pic>
        <p:nvPicPr>
          <p:cNvPr id="8" name="Picture 7">
            <a:extLst>
              <a:ext uri="{FF2B5EF4-FFF2-40B4-BE49-F238E27FC236}">
                <a16:creationId xmlns:a16="http://schemas.microsoft.com/office/drawing/2014/main" id="{035EA3F3-FCFF-74EB-1613-6A84AEB0CA83}"/>
              </a:ext>
            </a:extLst>
          </p:cNvPr>
          <p:cNvPicPr>
            <a:picLocks noChangeAspect="1"/>
          </p:cNvPicPr>
          <p:nvPr/>
        </p:nvPicPr>
        <p:blipFill>
          <a:blip r:embed="rId3"/>
          <a:stretch>
            <a:fillRect/>
          </a:stretch>
        </p:blipFill>
        <p:spPr>
          <a:xfrm>
            <a:off x="913774" y="1774057"/>
            <a:ext cx="4957637" cy="5003260"/>
          </a:xfrm>
          <a:prstGeom prst="rect">
            <a:avLst/>
          </a:prstGeom>
        </p:spPr>
      </p:pic>
      <p:pic>
        <p:nvPicPr>
          <p:cNvPr id="10" name="Picture 9">
            <a:extLst>
              <a:ext uri="{FF2B5EF4-FFF2-40B4-BE49-F238E27FC236}">
                <a16:creationId xmlns:a16="http://schemas.microsoft.com/office/drawing/2014/main" id="{E10D6548-6DD3-241F-F12D-9C818540703B}"/>
              </a:ext>
            </a:extLst>
          </p:cNvPr>
          <p:cNvPicPr>
            <a:picLocks noChangeAspect="1"/>
          </p:cNvPicPr>
          <p:nvPr/>
        </p:nvPicPr>
        <p:blipFill>
          <a:blip r:embed="rId4"/>
          <a:stretch>
            <a:fillRect/>
          </a:stretch>
        </p:blipFill>
        <p:spPr>
          <a:xfrm>
            <a:off x="6320589" y="1771701"/>
            <a:ext cx="4957637" cy="5007973"/>
          </a:xfrm>
          <a:prstGeom prst="rect">
            <a:avLst/>
          </a:prstGeom>
        </p:spPr>
      </p:pic>
      <p:sp>
        <p:nvSpPr>
          <p:cNvPr id="4" name="Title 1">
            <a:extLst>
              <a:ext uri="{FF2B5EF4-FFF2-40B4-BE49-F238E27FC236}">
                <a16:creationId xmlns:a16="http://schemas.microsoft.com/office/drawing/2014/main" id="{02BBAAF6-2CF5-BC77-C3B0-55AD9F79C6EB}"/>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5"/>
              </a:rPr>
              <a:t>Logistic regression</a:t>
            </a:r>
            <a:endParaRPr lang="en-IN" sz="3500" dirty="0"/>
          </a:p>
        </p:txBody>
      </p:sp>
    </p:spTree>
    <p:extLst>
      <p:ext uri="{BB962C8B-B14F-4D97-AF65-F5344CB8AC3E}">
        <p14:creationId xmlns:p14="http://schemas.microsoft.com/office/powerpoint/2010/main" val="403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0"/>
                                        </p:tgtEl>
                                      </p:cBhvr>
                                    </p:animEffect>
                                    <p:animScale>
                                      <p:cBhvr>
                                        <p:cTn id="19" dur="250" autoRev="1" fill="hold"/>
                                        <p:tgtEl>
                                          <p:spTgt spid="10"/>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p:txBody>
          <a:bodyPr/>
          <a:lstStyle/>
          <a:p>
            <a:fld id="{D495E168-DA5E-4888-8D8A-92B118324C14}" type="slidenum">
              <a:rPr lang="ru-RU" smtClean="0"/>
              <a:t>21</a:t>
            </a:fld>
            <a:endParaRPr lang="ru-RU"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3497179" y="647868"/>
            <a:ext cx="5197642" cy="39700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2700" b="1" cap="none" dirty="0">
                <a:ln w="9525">
                  <a:solidFill>
                    <a:schemeClr val="bg1"/>
                  </a:solidFill>
                  <a:prstDash val="solid"/>
                </a:ln>
                <a:effectLst>
                  <a:outerShdw blurRad="12700" dist="38100" dir="2700000" algn="tl" rotWithShape="0">
                    <a:schemeClr val="bg1">
                      <a:lumMod val="50000"/>
                    </a:schemeClr>
                  </a:outerShdw>
                </a:effectLst>
              </a:rPr>
              <a:t>APPLYING LOGISTIC REGRESSION</a:t>
            </a:r>
            <a:endParaRPr lang="ru-RU" sz="27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Picture 6">
            <a:extLst>
              <a:ext uri="{FF2B5EF4-FFF2-40B4-BE49-F238E27FC236}">
                <a16:creationId xmlns:a16="http://schemas.microsoft.com/office/drawing/2014/main" id="{A5346704-6176-9ACF-EF0C-5830E2809941}"/>
              </a:ext>
            </a:extLst>
          </p:cNvPr>
          <p:cNvPicPr>
            <a:picLocks noChangeAspect="1"/>
          </p:cNvPicPr>
          <p:nvPr/>
        </p:nvPicPr>
        <p:blipFill>
          <a:blip r:embed="rId2"/>
          <a:stretch>
            <a:fillRect/>
          </a:stretch>
        </p:blipFill>
        <p:spPr>
          <a:xfrm>
            <a:off x="473242" y="1196604"/>
            <a:ext cx="11245515" cy="5189990"/>
          </a:xfrm>
          <a:prstGeom prst="rect">
            <a:avLst/>
          </a:prstGeom>
        </p:spPr>
      </p:pic>
      <p:sp>
        <p:nvSpPr>
          <p:cNvPr id="4" name="Title 1">
            <a:extLst>
              <a:ext uri="{FF2B5EF4-FFF2-40B4-BE49-F238E27FC236}">
                <a16:creationId xmlns:a16="http://schemas.microsoft.com/office/drawing/2014/main" id="{BD7E9B1D-66B6-35F2-C0A5-23642D19671C}"/>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3"/>
              </a:rPr>
              <a:t>Logistic regression</a:t>
            </a:r>
            <a:endParaRPr lang="en-IN" sz="3500" dirty="0"/>
          </a:p>
        </p:txBody>
      </p:sp>
    </p:spTree>
    <p:extLst>
      <p:ext uri="{BB962C8B-B14F-4D97-AF65-F5344CB8AC3E}">
        <p14:creationId xmlns:p14="http://schemas.microsoft.com/office/powerpoint/2010/main" val="303349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a:xfrm>
            <a:off x="10594222" y="5819107"/>
            <a:ext cx="764215" cy="365125"/>
          </a:xfrm>
        </p:spPr>
        <p:txBody>
          <a:bodyPr/>
          <a:lstStyle/>
          <a:p>
            <a:fld id="{D495E168-DA5E-4888-8D8A-92B118324C14}" type="slidenum">
              <a:rPr lang="ru-RU" sz="2600" smtClean="0"/>
              <a:t>22</a:t>
            </a:fld>
            <a:endParaRPr lang="ru-RU" sz="2600"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3497179" y="615784"/>
            <a:ext cx="5197642" cy="39700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2700" b="1" cap="none" dirty="0">
                <a:ln w="9525">
                  <a:solidFill>
                    <a:schemeClr val="bg1"/>
                  </a:solidFill>
                  <a:prstDash val="solid"/>
                </a:ln>
                <a:effectLst>
                  <a:outerShdw blurRad="12700" dist="38100" dir="2700000" algn="tl" rotWithShape="0">
                    <a:schemeClr val="bg1">
                      <a:lumMod val="50000"/>
                    </a:schemeClr>
                  </a:outerShdw>
                </a:effectLst>
              </a:rPr>
              <a:t>PREDICTION</a:t>
            </a:r>
            <a:endParaRPr lang="ru-RU" sz="27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ECE867DC-623B-BCD7-E3E2-4C3FEDC80924}"/>
              </a:ext>
            </a:extLst>
          </p:cNvPr>
          <p:cNvPicPr>
            <a:picLocks noChangeAspect="1"/>
          </p:cNvPicPr>
          <p:nvPr/>
        </p:nvPicPr>
        <p:blipFill>
          <a:blip r:embed="rId2"/>
          <a:stretch>
            <a:fillRect/>
          </a:stretch>
        </p:blipFill>
        <p:spPr>
          <a:xfrm>
            <a:off x="593558" y="1371651"/>
            <a:ext cx="11020926" cy="2641653"/>
          </a:xfrm>
          <a:prstGeom prst="rect">
            <a:avLst/>
          </a:prstGeom>
        </p:spPr>
      </p:pic>
      <p:sp>
        <p:nvSpPr>
          <p:cNvPr id="8" name="TextBox 2">
            <a:extLst>
              <a:ext uri="{FF2B5EF4-FFF2-40B4-BE49-F238E27FC236}">
                <a16:creationId xmlns:a16="http://schemas.microsoft.com/office/drawing/2014/main" id="{3EF4B94F-4DD0-D9CE-1A42-181D4A100D8C}"/>
              </a:ext>
            </a:extLst>
          </p:cNvPr>
          <p:cNvSpPr txBox="1"/>
          <p:nvPr/>
        </p:nvSpPr>
        <p:spPr>
          <a:xfrm>
            <a:off x="593558" y="4380635"/>
            <a:ext cx="11020925" cy="8925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600" b="1" dirty="0"/>
              <a:t>Our Model predicts that whether/which Medal will be won by considering the Sex, Age, Height, Weight, NOC, Season and Sport that the player plays.</a:t>
            </a:r>
            <a:endParaRPr lang="en-IN" sz="2600" b="1" dirty="0"/>
          </a:p>
        </p:txBody>
      </p:sp>
      <p:sp>
        <p:nvSpPr>
          <p:cNvPr id="4" name="Title 1">
            <a:extLst>
              <a:ext uri="{FF2B5EF4-FFF2-40B4-BE49-F238E27FC236}">
                <a16:creationId xmlns:a16="http://schemas.microsoft.com/office/drawing/2014/main" id="{8D665A03-49DC-158E-D353-BE4C965C6740}"/>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3"/>
              </a:rPr>
              <a:t>Logistic regression</a:t>
            </a:r>
            <a:endParaRPr lang="en-IN" sz="3500" dirty="0"/>
          </a:p>
        </p:txBody>
      </p:sp>
    </p:spTree>
    <p:extLst>
      <p:ext uri="{BB962C8B-B14F-4D97-AF65-F5344CB8AC3E}">
        <p14:creationId xmlns:p14="http://schemas.microsoft.com/office/powerpoint/2010/main" val="14368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
                                        </p:tgtEl>
                                      </p:cBhvr>
                                    </p:animEffect>
                                    <p:animScale>
                                      <p:cBhvr>
                                        <p:cTn id="13" dur="250" autoRev="1" fill="hold"/>
                                        <p:tgtEl>
                                          <p:spTgt spid="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75ACAC-CAA0-E0AC-E5CC-9BBE2CEF76C0}"/>
              </a:ext>
            </a:extLst>
          </p:cNvPr>
          <p:cNvSpPr>
            <a:spLocks noGrp="1"/>
          </p:cNvSpPr>
          <p:nvPr>
            <p:ph type="sldNum" sz="quarter" idx="12"/>
          </p:nvPr>
        </p:nvSpPr>
        <p:spPr>
          <a:xfrm>
            <a:off x="10578179" y="5803065"/>
            <a:ext cx="764215" cy="365125"/>
          </a:xfrm>
        </p:spPr>
        <p:txBody>
          <a:bodyPr/>
          <a:lstStyle/>
          <a:p>
            <a:fld id="{D495E168-DA5E-4888-8D8A-92B118324C14}" type="slidenum">
              <a:rPr lang="ru-RU" sz="2600" smtClean="0"/>
              <a:t>23</a:t>
            </a:fld>
            <a:endParaRPr lang="ru-RU" sz="2600" dirty="0"/>
          </a:p>
        </p:txBody>
      </p:sp>
      <p:sp>
        <p:nvSpPr>
          <p:cNvPr id="5" name="Title 1">
            <a:extLst>
              <a:ext uri="{FF2B5EF4-FFF2-40B4-BE49-F238E27FC236}">
                <a16:creationId xmlns:a16="http://schemas.microsoft.com/office/drawing/2014/main" id="{A0F73493-4DCB-AF06-751B-F512E485A209}"/>
              </a:ext>
            </a:extLst>
          </p:cNvPr>
          <p:cNvSpPr txBox="1">
            <a:spLocks/>
          </p:cNvSpPr>
          <p:nvPr/>
        </p:nvSpPr>
        <p:spPr>
          <a:xfrm>
            <a:off x="3574251" y="81854"/>
            <a:ext cx="5149516" cy="564778"/>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sz="3500" b="1" dirty="0">
                <a:solidFill>
                  <a:schemeClr val="tx1">
                    <a:lumMod val="75000"/>
                    <a:lumOff val="25000"/>
                  </a:schemeClr>
                </a:solidFill>
                <a:hlinkClick r:id="rId2"/>
              </a:rPr>
              <a:t>Logistic regression</a:t>
            </a:r>
            <a:endParaRPr lang="en-IN" sz="3500" dirty="0"/>
          </a:p>
        </p:txBody>
      </p:sp>
      <p:sp>
        <p:nvSpPr>
          <p:cNvPr id="2" name="Title 1">
            <a:extLst>
              <a:ext uri="{FF2B5EF4-FFF2-40B4-BE49-F238E27FC236}">
                <a16:creationId xmlns:a16="http://schemas.microsoft.com/office/drawing/2014/main" id="{CEC6A875-D8F5-70CB-2F09-5730222746C6}"/>
              </a:ext>
            </a:extLst>
          </p:cNvPr>
          <p:cNvSpPr txBox="1">
            <a:spLocks/>
          </p:cNvSpPr>
          <p:nvPr/>
        </p:nvSpPr>
        <p:spPr>
          <a:xfrm>
            <a:off x="3521242" y="645461"/>
            <a:ext cx="5149516" cy="564777"/>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2800" b="1" cap="none" dirty="0">
                <a:ln w="9525">
                  <a:solidFill>
                    <a:schemeClr val="bg1"/>
                  </a:solidFill>
                  <a:prstDash val="solid"/>
                </a:ln>
                <a:effectLst>
                  <a:outerShdw blurRad="12700" dist="38100" dir="2700000" algn="tl" rotWithShape="0">
                    <a:schemeClr val="bg1">
                      <a:lumMod val="50000"/>
                    </a:schemeClr>
                  </a:outerShdw>
                </a:effectLst>
              </a:rPr>
              <a:t>CALCULATING ACCURACY</a:t>
            </a:r>
            <a:endParaRPr lang="ru-RU" sz="28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E037095A-3856-73C6-E439-5006B67BD2FF}"/>
              </a:ext>
            </a:extLst>
          </p:cNvPr>
          <p:cNvPicPr>
            <a:picLocks noChangeAspect="1"/>
          </p:cNvPicPr>
          <p:nvPr/>
        </p:nvPicPr>
        <p:blipFill>
          <a:blip r:embed="rId3"/>
          <a:stretch>
            <a:fillRect/>
          </a:stretch>
        </p:blipFill>
        <p:spPr>
          <a:xfrm>
            <a:off x="635467" y="1406840"/>
            <a:ext cx="11011101" cy="3029509"/>
          </a:xfrm>
          <a:prstGeom prst="rect">
            <a:avLst/>
          </a:prstGeom>
        </p:spPr>
      </p:pic>
      <p:sp>
        <p:nvSpPr>
          <p:cNvPr id="8" name="TextBox 5">
            <a:extLst>
              <a:ext uri="{FF2B5EF4-FFF2-40B4-BE49-F238E27FC236}">
                <a16:creationId xmlns:a16="http://schemas.microsoft.com/office/drawing/2014/main" id="{F93729BC-4EC3-5FC9-F211-3AC85E2D75E7}"/>
              </a:ext>
            </a:extLst>
          </p:cNvPr>
          <p:cNvSpPr txBox="1"/>
          <p:nvPr/>
        </p:nvSpPr>
        <p:spPr>
          <a:xfrm>
            <a:off x="1876991" y="4813054"/>
            <a:ext cx="8438017"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a:t>Results Predicted by the Model are </a:t>
            </a:r>
            <a:r>
              <a:rPr lang="en-US" sz="2800" b="1" dirty="0">
                <a:highlight>
                  <a:srgbClr val="7FC6ED"/>
                </a:highlight>
              </a:rPr>
              <a:t>85.47% Accurate</a:t>
            </a:r>
            <a:endParaRPr lang="en-IN" sz="2800" b="1" dirty="0">
              <a:highlight>
                <a:srgbClr val="7FC6ED"/>
              </a:highlight>
            </a:endParaRPr>
          </a:p>
        </p:txBody>
      </p:sp>
    </p:spTree>
    <p:extLst>
      <p:ext uri="{BB962C8B-B14F-4D97-AF65-F5344CB8AC3E}">
        <p14:creationId xmlns:p14="http://schemas.microsoft.com/office/powerpoint/2010/main" val="253483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2106645" y="308247"/>
            <a:ext cx="7978709" cy="1569660"/>
          </a:xfrm>
          <a:prstGeom prst="rect">
            <a:avLst/>
          </a:prstGeom>
          <a:noFill/>
        </p:spPr>
        <p:txBody>
          <a:bodyPr wrap="square">
            <a:spAutoFit/>
          </a:bodyPr>
          <a:lstStyle/>
          <a:p>
            <a:pPr algn="ctr"/>
            <a:r>
              <a:rPr lang="en-IN" sz="4800" b="1" dirty="0">
                <a:ln w="9525">
                  <a:solidFill>
                    <a:schemeClr val="bg1"/>
                  </a:solidFill>
                  <a:prstDash val="solid"/>
                </a:ln>
                <a:effectLst>
                  <a:outerShdw blurRad="12700" dist="38100" dir="2700000" algn="tl" rotWithShape="0">
                    <a:schemeClr val="bg1">
                      <a:lumMod val="50000"/>
                    </a:schemeClr>
                  </a:outerShdw>
                </a:effectLst>
              </a:rPr>
              <a:t>COMPARISON OF ACCURACY</a:t>
            </a:r>
          </a:p>
          <a:p>
            <a:pPr algn="ctr"/>
            <a:r>
              <a:rPr lang="en-IN" sz="4800" dirty="0">
                <a:effectLst>
                  <a:outerShdw blurRad="38100" dist="38100" dir="2700000" algn="tl">
                    <a:srgbClr val="000000">
                      <a:alpha val="43137"/>
                    </a:srgbClr>
                  </a:outerShdw>
                </a:effectLst>
              </a:rPr>
              <a:t>(Logistic Regression)</a:t>
            </a:r>
          </a:p>
        </p:txBody>
      </p:sp>
      <p:graphicFrame>
        <p:nvGraphicFramePr>
          <p:cNvPr id="2" name="Table 3">
            <a:extLst>
              <a:ext uri="{FF2B5EF4-FFF2-40B4-BE49-F238E27FC236}">
                <a16:creationId xmlns:a16="http://schemas.microsoft.com/office/drawing/2014/main" id="{4CDE7FDF-9E6E-20A0-D1E1-A560448C456B}"/>
              </a:ext>
            </a:extLst>
          </p:cNvPr>
          <p:cNvGraphicFramePr>
            <a:graphicFrameLocks noGrp="1"/>
          </p:cNvGraphicFramePr>
          <p:nvPr>
            <p:extLst>
              <p:ext uri="{D42A27DB-BD31-4B8C-83A1-F6EECF244321}">
                <p14:modId xmlns:p14="http://schemas.microsoft.com/office/powerpoint/2010/main" val="2729241387"/>
              </p:ext>
            </p:extLst>
          </p:nvPr>
        </p:nvGraphicFramePr>
        <p:xfrm>
          <a:off x="640080" y="2015066"/>
          <a:ext cx="10638147" cy="4096175"/>
        </p:xfrm>
        <a:graphic>
          <a:graphicData uri="http://schemas.openxmlformats.org/drawingml/2006/table">
            <a:tbl>
              <a:tblPr firstRow="1" bandRow="1">
                <a:tableStyleId>{5C22544A-7EE6-4342-B048-85BDC9FD1C3A}</a:tableStyleId>
              </a:tblPr>
              <a:tblGrid>
                <a:gridCol w="3546049">
                  <a:extLst>
                    <a:ext uri="{9D8B030D-6E8A-4147-A177-3AD203B41FA5}">
                      <a16:colId xmlns:a16="http://schemas.microsoft.com/office/drawing/2014/main" val="4234664993"/>
                    </a:ext>
                  </a:extLst>
                </a:gridCol>
                <a:gridCol w="3546049">
                  <a:extLst>
                    <a:ext uri="{9D8B030D-6E8A-4147-A177-3AD203B41FA5}">
                      <a16:colId xmlns:a16="http://schemas.microsoft.com/office/drawing/2014/main" val="3715675070"/>
                    </a:ext>
                  </a:extLst>
                </a:gridCol>
                <a:gridCol w="3546049">
                  <a:extLst>
                    <a:ext uri="{9D8B030D-6E8A-4147-A177-3AD203B41FA5}">
                      <a16:colId xmlns:a16="http://schemas.microsoft.com/office/drawing/2014/main" val="1556975438"/>
                    </a:ext>
                  </a:extLst>
                </a:gridCol>
              </a:tblGrid>
              <a:tr h="819235">
                <a:tc>
                  <a:txBody>
                    <a:bodyPr/>
                    <a:lstStyle/>
                    <a:p>
                      <a:pPr algn="ctr"/>
                      <a:r>
                        <a:rPr lang="en-IN" sz="2800" dirty="0">
                          <a:effectLst>
                            <a:outerShdw blurRad="38100" dist="38100" dir="2700000" algn="tl">
                              <a:srgbClr val="000000">
                                <a:alpha val="43137"/>
                              </a:srgbClr>
                            </a:outerShdw>
                          </a:effectLst>
                        </a:rPr>
                        <a:t>TEST_STATE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RANDOM_STATE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ACCURACY</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4211921987"/>
                  </a:ext>
                </a:extLst>
              </a:tr>
              <a:tr h="819235">
                <a:tc>
                  <a:txBody>
                    <a:bodyPr/>
                    <a:lstStyle/>
                    <a:p>
                      <a:pPr algn="ctr"/>
                      <a:r>
                        <a:rPr lang="en-US" sz="2800" dirty="0">
                          <a:effectLst>
                            <a:outerShdw blurRad="38100" dist="38100" dir="2700000" algn="tl">
                              <a:srgbClr val="000000">
                                <a:alpha val="43137"/>
                              </a:srgbClr>
                            </a:outerShdw>
                          </a:effectLst>
                          <a:latin typeface="+mj-lt"/>
                        </a:rPr>
                        <a:t>50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42</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85.26%</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432413532"/>
                  </a:ext>
                </a:extLst>
              </a:tr>
              <a:tr h="819235">
                <a:tc>
                  <a:txBody>
                    <a:bodyPr/>
                    <a:lstStyle/>
                    <a:p>
                      <a:pPr algn="ctr"/>
                      <a:r>
                        <a:rPr lang="en-US" sz="2800" dirty="0">
                          <a:effectLst>
                            <a:outerShdw blurRad="38100" dist="38100" dir="2700000" algn="tl">
                              <a:srgbClr val="000000">
                                <a:alpha val="43137"/>
                              </a:srgbClr>
                            </a:outerShdw>
                          </a:effectLst>
                          <a:latin typeface="+mj-lt"/>
                        </a:rPr>
                        <a:t>30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21</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85.22%</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668663218"/>
                  </a:ext>
                </a:extLst>
              </a:tr>
              <a:tr h="819235">
                <a:tc>
                  <a:txBody>
                    <a:bodyPr/>
                    <a:lstStyle/>
                    <a:p>
                      <a:pPr algn="ctr"/>
                      <a:r>
                        <a:rPr lang="en-US" sz="2800" dirty="0">
                          <a:effectLst>
                            <a:outerShdw blurRad="38100" dist="38100" dir="2700000" algn="tl">
                              <a:srgbClr val="000000">
                                <a:alpha val="43137"/>
                              </a:srgbClr>
                            </a:outerShdw>
                          </a:effectLst>
                          <a:latin typeface="+mj-lt"/>
                        </a:rPr>
                        <a:t>20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90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85.25%</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15323777"/>
                  </a:ext>
                </a:extLst>
              </a:tr>
              <a:tr h="819235">
                <a:tc>
                  <a:txBody>
                    <a:bodyPr/>
                    <a:lstStyle/>
                    <a:p>
                      <a:pPr algn="ctr"/>
                      <a:r>
                        <a:rPr lang="en-US" sz="2800" dirty="0">
                          <a:solidFill>
                            <a:srgbClr val="FF0000"/>
                          </a:solidFill>
                          <a:effectLst>
                            <a:outerShdw blurRad="38100" dist="38100" dir="2700000" algn="tl">
                              <a:srgbClr val="000000">
                                <a:alpha val="43137"/>
                              </a:srgbClr>
                            </a:outerShdw>
                          </a:effectLst>
                          <a:latin typeface="+mj-lt"/>
                        </a:rPr>
                        <a:t>20</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42</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85.47%</a:t>
                      </a:r>
                      <a:endParaRPr lang="en-IN" sz="2800" dirty="0">
                        <a:solidFill>
                          <a:srgbClr val="FF0000"/>
                        </a:solidFill>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36795078"/>
                  </a:ext>
                </a:extLst>
              </a:tr>
            </a:tbl>
          </a:graphicData>
        </a:graphic>
      </p:graphicFrame>
    </p:spTree>
    <p:extLst>
      <p:ext uri="{BB962C8B-B14F-4D97-AF65-F5344CB8AC3E}">
        <p14:creationId xmlns:p14="http://schemas.microsoft.com/office/powerpoint/2010/main" val="236082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25</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2106645" y="308247"/>
            <a:ext cx="7978709" cy="1569660"/>
          </a:xfrm>
          <a:prstGeom prst="rect">
            <a:avLst/>
          </a:prstGeom>
          <a:noFill/>
        </p:spPr>
        <p:txBody>
          <a:bodyPr wrap="square">
            <a:spAutoFit/>
          </a:bodyPr>
          <a:lstStyle/>
          <a:p>
            <a:pPr algn="ctr"/>
            <a:r>
              <a:rPr lang="en-IN" sz="4800" b="1" dirty="0">
                <a:ln w="9525">
                  <a:solidFill>
                    <a:schemeClr val="bg1"/>
                  </a:solidFill>
                  <a:prstDash val="solid"/>
                </a:ln>
                <a:effectLst>
                  <a:outerShdw blurRad="12700" dist="38100" dir="2700000" algn="tl" rotWithShape="0">
                    <a:schemeClr val="bg1">
                      <a:lumMod val="50000"/>
                    </a:schemeClr>
                  </a:outerShdw>
                </a:effectLst>
              </a:rPr>
              <a:t>COMPARISON OF ACCURACY</a:t>
            </a:r>
          </a:p>
          <a:p>
            <a:pPr algn="ctr"/>
            <a:r>
              <a:rPr lang="en-IN" sz="4800" dirty="0">
                <a:effectLst>
                  <a:outerShdw blurRad="38100" dist="38100" dir="2700000" algn="tl">
                    <a:srgbClr val="000000">
                      <a:alpha val="43137"/>
                    </a:srgbClr>
                  </a:outerShdw>
                </a:effectLst>
              </a:rPr>
              <a:t>(Decision Tree Classifier)</a:t>
            </a:r>
          </a:p>
        </p:txBody>
      </p:sp>
      <p:graphicFrame>
        <p:nvGraphicFramePr>
          <p:cNvPr id="2" name="Table 3">
            <a:extLst>
              <a:ext uri="{FF2B5EF4-FFF2-40B4-BE49-F238E27FC236}">
                <a16:creationId xmlns:a16="http://schemas.microsoft.com/office/drawing/2014/main" id="{4CDE7FDF-9E6E-20A0-D1E1-A560448C456B}"/>
              </a:ext>
            </a:extLst>
          </p:cNvPr>
          <p:cNvGraphicFramePr>
            <a:graphicFrameLocks noGrp="1"/>
          </p:cNvGraphicFramePr>
          <p:nvPr>
            <p:extLst>
              <p:ext uri="{D42A27DB-BD31-4B8C-83A1-F6EECF244321}">
                <p14:modId xmlns:p14="http://schemas.microsoft.com/office/powerpoint/2010/main" val="1386427582"/>
              </p:ext>
            </p:extLst>
          </p:nvPr>
        </p:nvGraphicFramePr>
        <p:xfrm>
          <a:off x="640080" y="2015066"/>
          <a:ext cx="10638147" cy="4096175"/>
        </p:xfrm>
        <a:graphic>
          <a:graphicData uri="http://schemas.openxmlformats.org/drawingml/2006/table">
            <a:tbl>
              <a:tblPr firstRow="1" bandRow="1">
                <a:tableStyleId>{5C22544A-7EE6-4342-B048-85BDC9FD1C3A}</a:tableStyleId>
              </a:tblPr>
              <a:tblGrid>
                <a:gridCol w="3546049">
                  <a:extLst>
                    <a:ext uri="{9D8B030D-6E8A-4147-A177-3AD203B41FA5}">
                      <a16:colId xmlns:a16="http://schemas.microsoft.com/office/drawing/2014/main" val="4234664993"/>
                    </a:ext>
                  </a:extLst>
                </a:gridCol>
                <a:gridCol w="3546049">
                  <a:extLst>
                    <a:ext uri="{9D8B030D-6E8A-4147-A177-3AD203B41FA5}">
                      <a16:colId xmlns:a16="http://schemas.microsoft.com/office/drawing/2014/main" val="3715675070"/>
                    </a:ext>
                  </a:extLst>
                </a:gridCol>
                <a:gridCol w="3546049">
                  <a:extLst>
                    <a:ext uri="{9D8B030D-6E8A-4147-A177-3AD203B41FA5}">
                      <a16:colId xmlns:a16="http://schemas.microsoft.com/office/drawing/2014/main" val="1556975438"/>
                    </a:ext>
                  </a:extLst>
                </a:gridCol>
              </a:tblGrid>
              <a:tr h="819235">
                <a:tc>
                  <a:txBody>
                    <a:bodyPr/>
                    <a:lstStyle/>
                    <a:p>
                      <a:pPr algn="ctr"/>
                      <a:r>
                        <a:rPr lang="en-IN" sz="2800" dirty="0">
                          <a:effectLst>
                            <a:outerShdw blurRad="38100" dist="38100" dir="2700000" algn="tl">
                              <a:srgbClr val="000000">
                                <a:alpha val="43137"/>
                              </a:srgbClr>
                            </a:outerShdw>
                          </a:effectLst>
                        </a:rPr>
                        <a:t>TEST_STATE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RANDOM_STATE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ACCURACY</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4211921987"/>
                  </a:ext>
                </a:extLst>
              </a:tr>
              <a:tr h="819235">
                <a:tc>
                  <a:txBody>
                    <a:bodyPr/>
                    <a:lstStyle/>
                    <a:p>
                      <a:pPr algn="ctr"/>
                      <a:r>
                        <a:rPr lang="en-US" sz="2800" dirty="0">
                          <a:effectLst>
                            <a:outerShdw blurRad="38100" dist="38100" dir="2700000" algn="tl">
                              <a:srgbClr val="000000">
                                <a:alpha val="43137"/>
                              </a:srgbClr>
                            </a:outerShdw>
                          </a:effectLst>
                          <a:latin typeface="+mj-lt"/>
                        </a:rPr>
                        <a:t>50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42</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79.04%</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432413532"/>
                  </a:ext>
                </a:extLst>
              </a:tr>
              <a:tr h="819235">
                <a:tc>
                  <a:txBody>
                    <a:bodyPr/>
                    <a:lstStyle/>
                    <a:p>
                      <a:pPr algn="ctr"/>
                      <a:r>
                        <a:rPr lang="en-US" sz="2800" dirty="0">
                          <a:effectLst>
                            <a:outerShdw blurRad="38100" dist="38100" dir="2700000" algn="tl">
                              <a:srgbClr val="000000">
                                <a:alpha val="43137"/>
                              </a:srgbClr>
                            </a:outerShdw>
                          </a:effectLst>
                          <a:latin typeface="+mj-lt"/>
                        </a:rPr>
                        <a:t>30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21</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79.90%</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668663218"/>
                  </a:ext>
                </a:extLst>
              </a:tr>
              <a:tr h="819235">
                <a:tc>
                  <a:txBody>
                    <a:bodyPr/>
                    <a:lstStyle/>
                    <a:p>
                      <a:pPr algn="ctr"/>
                      <a:r>
                        <a:rPr lang="en-US" sz="2800" dirty="0">
                          <a:effectLst>
                            <a:outerShdw blurRad="38100" dist="38100" dir="2700000" algn="tl">
                              <a:srgbClr val="000000">
                                <a:alpha val="43137"/>
                              </a:srgbClr>
                            </a:outerShdw>
                          </a:effectLst>
                          <a:latin typeface="+mj-lt"/>
                        </a:rPr>
                        <a:t>20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90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80.14%</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15323777"/>
                  </a:ext>
                </a:extLst>
              </a:tr>
              <a:tr h="819235">
                <a:tc>
                  <a:txBody>
                    <a:bodyPr/>
                    <a:lstStyle/>
                    <a:p>
                      <a:pPr algn="ctr"/>
                      <a:r>
                        <a:rPr lang="en-US" sz="2800" dirty="0">
                          <a:solidFill>
                            <a:srgbClr val="FF0000"/>
                          </a:solidFill>
                          <a:effectLst>
                            <a:outerShdw blurRad="38100" dist="38100" dir="2700000" algn="tl">
                              <a:srgbClr val="000000">
                                <a:alpha val="43137"/>
                              </a:srgbClr>
                            </a:outerShdw>
                          </a:effectLst>
                          <a:latin typeface="+mj-lt"/>
                        </a:rPr>
                        <a:t>20</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42</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80.41%</a:t>
                      </a:r>
                      <a:endParaRPr lang="en-IN" sz="2800" dirty="0">
                        <a:solidFill>
                          <a:srgbClr val="FF0000"/>
                        </a:solidFill>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36795078"/>
                  </a:ext>
                </a:extLst>
              </a:tr>
            </a:tbl>
          </a:graphicData>
        </a:graphic>
      </p:graphicFrame>
    </p:spTree>
    <p:extLst>
      <p:ext uri="{BB962C8B-B14F-4D97-AF65-F5344CB8AC3E}">
        <p14:creationId xmlns:p14="http://schemas.microsoft.com/office/powerpoint/2010/main" val="78462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26</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2106645" y="308247"/>
            <a:ext cx="7978709" cy="1569660"/>
          </a:xfrm>
          <a:prstGeom prst="rect">
            <a:avLst/>
          </a:prstGeom>
          <a:noFill/>
        </p:spPr>
        <p:txBody>
          <a:bodyPr wrap="square">
            <a:spAutoFit/>
          </a:bodyPr>
          <a:lstStyle/>
          <a:p>
            <a:pPr algn="ctr"/>
            <a:r>
              <a:rPr lang="en-IN" sz="4800" b="1" dirty="0">
                <a:ln w="9525">
                  <a:solidFill>
                    <a:schemeClr val="bg1"/>
                  </a:solidFill>
                  <a:prstDash val="solid"/>
                </a:ln>
                <a:effectLst>
                  <a:outerShdw blurRad="12700" dist="38100" dir="2700000" algn="tl" rotWithShape="0">
                    <a:schemeClr val="bg1">
                      <a:lumMod val="50000"/>
                    </a:schemeClr>
                  </a:outerShdw>
                </a:effectLst>
              </a:rPr>
              <a:t>COMPARISON OF ACCURACY</a:t>
            </a:r>
          </a:p>
          <a:p>
            <a:pPr algn="ctr"/>
            <a:r>
              <a:rPr lang="en-IN" sz="4800" dirty="0">
                <a:effectLst>
                  <a:outerShdw blurRad="38100" dist="38100" dir="2700000" algn="tl">
                    <a:srgbClr val="000000">
                      <a:alpha val="43137"/>
                    </a:srgbClr>
                  </a:outerShdw>
                </a:effectLst>
              </a:rPr>
              <a:t>(Random Forest Classifier)</a:t>
            </a:r>
          </a:p>
        </p:txBody>
      </p:sp>
      <p:graphicFrame>
        <p:nvGraphicFramePr>
          <p:cNvPr id="2" name="Table 3">
            <a:extLst>
              <a:ext uri="{FF2B5EF4-FFF2-40B4-BE49-F238E27FC236}">
                <a16:creationId xmlns:a16="http://schemas.microsoft.com/office/drawing/2014/main" id="{4CDE7FDF-9E6E-20A0-D1E1-A560448C456B}"/>
              </a:ext>
            </a:extLst>
          </p:cNvPr>
          <p:cNvGraphicFramePr>
            <a:graphicFrameLocks noGrp="1"/>
          </p:cNvGraphicFramePr>
          <p:nvPr>
            <p:extLst>
              <p:ext uri="{D42A27DB-BD31-4B8C-83A1-F6EECF244321}">
                <p14:modId xmlns:p14="http://schemas.microsoft.com/office/powerpoint/2010/main" val="442419329"/>
              </p:ext>
            </p:extLst>
          </p:nvPr>
        </p:nvGraphicFramePr>
        <p:xfrm>
          <a:off x="640080" y="2015066"/>
          <a:ext cx="10638147" cy="4096175"/>
        </p:xfrm>
        <a:graphic>
          <a:graphicData uri="http://schemas.openxmlformats.org/drawingml/2006/table">
            <a:tbl>
              <a:tblPr firstRow="1" bandRow="1">
                <a:tableStyleId>{5C22544A-7EE6-4342-B048-85BDC9FD1C3A}</a:tableStyleId>
              </a:tblPr>
              <a:tblGrid>
                <a:gridCol w="3546049">
                  <a:extLst>
                    <a:ext uri="{9D8B030D-6E8A-4147-A177-3AD203B41FA5}">
                      <a16:colId xmlns:a16="http://schemas.microsoft.com/office/drawing/2014/main" val="4234664993"/>
                    </a:ext>
                  </a:extLst>
                </a:gridCol>
                <a:gridCol w="3546049">
                  <a:extLst>
                    <a:ext uri="{9D8B030D-6E8A-4147-A177-3AD203B41FA5}">
                      <a16:colId xmlns:a16="http://schemas.microsoft.com/office/drawing/2014/main" val="3715675070"/>
                    </a:ext>
                  </a:extLst>
                </a:gridCol>
                <a:gridCol w="3546049">
                  <a:extLst>
                    <a:ext uri="{9D8B030D-6E8A-4147-A177-3AD203B41FA5}">
                      <a16:colId xmlns:a16="http://schemas.microsoft.com/office/drawing/2014/main" val="1556975438"/>
                    </a:ext>
                  </a:extLst>
                </a:gridCol>
              </a:tblGrid>
              <a:tr h="819235">
                <a:tc>
                  <a:txBody>
                    <a:bodyPr/>
                    <a:lstStyle/>
                    <a:p>
                      <a:pPr algn="ctr"/>
                      <a:r>
                        <a:rPr lang="en-IN" sz="2800" dirty="0">
                          <a:effectLst>
                            <a:outerShdw blurRad="38100" dist="38100" dir="2700000" algn="tl">
                              <a:srgbClr val="000000">
                                <a:alpha val="43137"/>
                              </a:srgbClr>
                            </a:outerShdw>
                          </a:effectLst>
                        </a:rPr>
                        <a:t>TEST_STATE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RANDOM_STATE</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IN" sz="2800" dirty="0">
                          <a:effectLst>
                            <a:outerShdw blurRad="38100" dist="38100" dir="2700000" algn="tl">
                              <a:srgbClr val="000000">
                                <a:alpha val="43137"/>
                              </a:srgbClr>
                            </a:outerShdw>
                          </a:effectLst>
                        </a:rPr>
                        <a:t>ACCURACY</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4211921987"/>
                  </a:ext>
                </a:extLst>
              </a:tr>
              <a:tr h="819235">
                <a:tc>
                  <a:txBody>
                    <a:bodyPr/>
                    <a:lstStyle/>
                    <a:p>
                      <a:pPr algn="ctr"/>
                      <a:r>
                        <a:rPr lang="en-US" sz="2800" dirty="0">
                          <a:effectLst>
                            <a:outerShdw blurRad="38100" dist="38100" dir="2700000" algn="tl">
                              <a:srgbClr val="000000">
                                <a:alpha val="43137"/>
                              </a:srgbClr>
                            </a:outerShdw>
                          </a:effectLst>
                          <a:latin typeface="+mj-lt"/>
                        </a:rPr>
                        <a:t>50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42</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84.29%</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432413532"/>
                  </a:ext>
                </a:extLst>
              </a:tr>
              <a:tr h="819235">
                <a:tc>
                  <a:txBody>
                    <a:bodyPr/>
                    <a:lstStyle/>
                    <a:p>
                      <a:pPr algn="ctr"/>
                      <a:r>
                        <a:rPr lang="en-US" sz="2800" dirty="0">
                          <a:effectLst>
                            <a:outerShdw blurRad="38100" dist="38100" dir="2700000" algn="tl">
                              <a:srgbClr val="000000">
                                <a:alpha val="43137"/>
                              </a:srgbClr>
                            </a:outerShdw>
                          </a:effectLst>
                          <a:latin typeface="+mj-lt"/>
                        </a:rPr>
                        <a:t>30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21</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84.21%</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668663218"/>
                  </a:ext>
                </a:extLst>
              </a:tr>
              <a:tr h="819235">
                <a:tc>
                  <a:txBody>
                    <a:bodyPr/>
                    <a:lstStyle/>
                    <a:p>
                      <a:pPr algn="ctr"/>
                      <a:r>
                        <a:rPr lang="en-US" sz="2800" dirty="0">
                          <a:effectLst>
                            <a:outerShdw blurRad="38100" dist="38100" dir="2700000" algn="tl">
                              <a:srgbClr val="000000">
                                <a:alpha val="43137"/>
                              </a:srgbClr>
                            </a:outerShdw>
                          </a:effectLst>
                          <a:latin typeface="+mj-lt"/>
                        </a:rPr>
                        <a:t>20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90</a:t>
                      </a:r>
                      <a:endParaRPr lang="en-IN" sz="2800" dirty="0">
                        <a:effectLst>
                          <a:outerShdw blurRad="38100" dist="38100" dir="2700000" algn="tl">
                            <a:srgbClr val="000000">
                              <a:alpha val="43137"/>
                            </a:srgbClr>
                          </a:outerShdw>
                        </a:effectLst>
                        <a:latin typeface="+mj-lt"/>
                      </a:endParaRPr>
                    </a:p>
                  </a:txBody>
                  <a:tcPr anchor="ctr"/>
                </a:tc>
                <a:tc>
                  <a:txBody>
                    <a:bodyPr/>
                    <a:lstStyle/>
                    <a:p>
                      <a:pPr algn="ctr"/>
                      <a:r>
                        <a:rPr lang="en-US" sz="2800" dirty="0">
                          <a:effectLst>
                            <a:outerShdw blurRad="38100" dist="38100" dir="2700000" algn="tl">
                              <a:srgbClr val="000000">
                                <a:alpha val="43137"/>
                              </a:srgbClr>
                            </a:outerShdw>
                          </a:effectLst>
                          <a:latin typeface="+mj-lt"/>
                        </a:rPr>
                        <a:t>84.25%</a:t>
                      </a:r>
                      <a:endParaRPr lang="en-IN" sz="2800" dirty="0">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215323777"/>
                  </a:ext>
                </a:extLst>
              </a:tr>
              <a:tr h="819235">
                <a:tc>
                  <a:txBody>
                    <a:bodyPr/>
                    <a:lstStyle/>
                    <a:p>
                      <a:pPr algn="ctr"/>
                      <a:r>
                        <a:rPr lang="en-US" sz="2800" dirty="0">
                          <a:solidFill>
                            <a:srgbClr val="FF0000"/>
                          </a:solidFill>
                          <a:effectLst>
                            <a:outerShdw blurRad="38100" dist="38100" dir="2700000" algn="tl">
                              <a:srgbClr val="000000">
                                <a:alpha val="43137"/>
                              </a:srgbClr>
                            </a:outerShdw>
                          </a:effectLst>
                          <a:latin typeface="+mj-lt"/>
                        </a:rPr>
                        <a:t>20</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42</a:t>
                      </a:r>
                      <a:endParaRPr lang="en-IN" sz="2800" dirty="0">
                        <a:solidFill>
                          <a:srgbClr val="FF0000"/>
                        </a:solidFill>
                        <a:effectLst>
                          <a:outerShdw blurRad="38100" dist="38100" dir="2700000" algn="tl">
                            <a:srgbClr val="000000">
                              <a:alpha val="43137"/>
                            </a:srgbClr>
                          </a:outerShdw>
                        </a:effectLst>
                        <a:latin typeface="+mj-lt"/>
                      </a:endParaRPr>
                    </a:p>
                  </a:txBody>
                  <a:tcPr anchor="ctr"/>
                </a:tc>
                <a:tc>
                  <a:txBody>
                    <a:bodyPr/>
                    <a:lstStyle/>
                    <a:p>
                      <a:pPr algn="ctr"/>
                      <a:r>
                        <a:rPr lang="en-US" sz="2800" dirty="0">
                          <a:solidFill>
                            <a:srgbClr val="FF0000"/>
                          </a:solidFill>
                          <a:effectLst>
                            <a:outerShdw blurRad="38100" dist="38100" dir="2700000" algn="tl">
                              <a:srgbClr val="000000">
                                <a:alpha val="43137"/>
                              </a:srgbClr>
                            </a:outerShdw>
                          </a:effectLst>
                          <a:latin typeface="+mj-lt"/>
                        </a:rPr>
                        <a:t>84.45%</a:t>
                      </a:r>
                      <a:endParaRPr lang="en-IN" sz="2800" dirty="0">
                        <a:solidFill>
                          <a:srgbClr val="FF0000"/>
                        </a:solidFill>
                        <a:effectLst>
                          <a:outerShdw blurRad="38100" dist="38100" dir="2700000" algn="tl">
                            <a:srgbClr val="000000">
                              <a:alpha val="43137"/>
                            </a:srgbClr>
                          </a:outerShdw>
                        </a:effectLst>
                        <a:latin typeface="+mj-lt"/>
                      </a:endParaRPr>
                    </a:p>
                  </a:txBody>
                  <a:tcPr anchor="ctr"/>
                </a:tc>
                <a:extLst>
                  <a:ext uri="{0D108BD9-81ED-4DB2-BD59-A6C34878D82A}">
                    <a16:rowId xmlns:a16="http://schemas.microsoft.com/office/drawing/2014/main" val="36795078"/>
                  </a:ext>
                </a:extLst>
              </a:tr>
            </a:tbl>
          </a:graphicData>
        </a:graphic>
      </p:graphicFrame>
    </p:spTree>
    <p:extLst>
      <p:ext uri="{BB962C8B-B14F-4D97-AF65-F5344CB8AC3E}">
        <p14:creationId xmlns:p14="http://schemas.microsoft.com/office/powerpoint/2010/main" val="38015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27</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513346" y="821594"/>
            <a:ext cx="11165308" cy="1569660"/>
          </a:xfrm>
          <a:prstGeom prst="rect">
            <a:avLst/>
          </a:prstGeom>
          <a:noFill/>
        </p:spPr>
        <p:txBody>
          <a:bodyPr wrap="square">
            <a:spAutoFit/>
          </a:bodyPr>
          <a:lstStyle/>
          <a:p>
            <a:pPr algn="ctr"/>
            <a:r>
              <a:rPr lang="en-IN" sz="4800" b="1" dirty="0">
                <a:ln w="9525">
                  <a:solidFill>
                    <a:schemeClr val="bg1"/>
                  </a:solidFill>
                  <a:prstDash val="solid"/>
                </a:ln>
                <a:effectLst>
                  <a:outerShdw blurRad="12700" dist="38100" dir="2700000" algn="tl" rotWithShape="0">
                    <a:schemeClr val="bg1">
                      <a:lumMod val="50000"/>
                    </a:schemeClr>
                  </a:outerShdw>
                </a:effectLst>
              </a:rPr>
              <a:t>COMPARISON FOR BEST MODEL WITH MOST ACCURACY</a:t>
            </a:r>
            <a:endParaRPr lang="en-IN" sz="4800" dirty="0">
              <a:effectLst>
                <a:outerShdw blurRad="38100" dist="38100" dir="2700000" algn="tl">
                  <a:srgbClr val="000000">
                    <a:alpha val="43137"/>
                  </a:srgbClr>
                </a:outerShdw>
              </a:effectLst>
            </a:endParaRPr>
          </a:p>
        </p:txBody>
      </p:sp>
      <p:graphicFrame>
        <p:nvGraphicFramePr>
          <p:cNvPr id="4" name="Table 4">
            <a:extLst>
              <a:ext uri="{FF2B5EF4-FFF2-40B4-BE49-F238E27FC236}">
                <a16:creationId xmlns:a16="http://schemas.microsoft.com/office/drawing/2014/main" id="{90E33F16-0B88-742A-9D13-237C608EE95E}"/>
              </a:ext>
            </a:extLst>
          </p:cNvPr>
          <p:cNvGraphicFramePr>
            <a:graphicFrameLocks noGrp="1"/>
          </p:cNvGraphicFramePr>
          <p:nvPr>
            <p:extLst>
              <p:ext uri="{D42A27DB-BD31-4B8C-83A1-F6EECF244321}">
                <p14:modId xmlns:p14="http://schemas.microsoft.com/office/powerpoint/2010/main" val="1056106350"/>
              </p:ext>
            </p:extLst>
          </p:nvPr>
        </p:nvGraphicFramePr>
        <p:xfrm>
          <a:off x="513346" y="2706479"/>
          <a:ext cx="11165308" cy="3447216"/>
        </p:xfrm>
        <a:graphic>
          <a:graphicData uri="http://schemas.openxmlformats.org/drawingml/2006/table">
            <a:tbl>
              <a:tblPr firstRow="1" bandRow="1">
                <a:tableStyleId>{5C22544A-7EE6-4342-B048-85BDC9FD1C3A}</a:tableStyleId>
              </a:tblPr>
              <a:tblGrid>
                <a:gridCol w="2791327">
                  <a:extLst>
                    <a:ext uri="{9D8B030D-6E8A-4147-A177-3AD203B41FA5}">
                      <a16:colId xmlns:a16="http://schemas.microsoft.com/office/drawing/2014/main" val="2802300849"/>
                    </a:ext>
                  </a:extLst>
                </a:gridCol>
                <a:gridCol w="2791327">
                  <a:extLst>
                    <a:ext uri="{9D8B030D-6E8A-4147-A177-3AD203B41FA5}">
                      <a16:colId xmlns:a16="http://schemas.microsoft.com/office/drawing/2014/main" val="477850139"/>
                    </a:ext>
                  </a:extLst>
                </a:gridCol>
                <a:gridCol w="2791327">
                  <a:extLst>
                    <a:ext uri="{9D8B030D-6E8A-4147-A177-3AD203B41FA5}">
                      <a16:colId xmlns:a16="http://schemas.microsoft.com/office/drawing/2014/main" val="240491448"/>
                    </a:ext>
                  </a:extLst>
                </a:gridCol>
                <a:gridCol w="2791327">
                  <a:extLst>
                    <a:ext uri="{9D8B030D-6E8A-4147-A177-3AD203B41FA5}">
                      <a16:colId xmlns:a16="http://schemas.microsoft.com/office/drawing/2014/main" val="460628767"/>
                    </a:ext>
                  </a:extLst>
                </a:gridCol>
              </a:tblGrid>
              <a:tr h="1028464">
                <a:tc>
                  <a:txBody>
                    <a:bodyPr/>
                    <a:lstStyle/>
                    <a:p>
                      <a:pPr algn="ctr"/>
                      <a:r>
                        <a:rPr lang="en-US" sz="2800" dirty="0"/>
                        <a:t>MODEL USED</a:t>
                      </a:r>
                      <a:endParaRPr lang="en-IN" sz="2800" dirty="0"/>
                    </a:p>
                  </a:txBody>
                  <a:tcPr anchor="ctr"/>
                </a:tc>
                <a:tc>
                  <a:txBody>
                    <a:bodyPr/>
                    <a:lstStyle/>
                    <a:p>
                      <a:pPr algn="ctr"/>
                      <a:r>
                        <a:rPr lang="en-US" sz="2800" dirty="0"/>
                        <a:t>TEST_SIZE</a:t>
                      </a:r>
                      <a:endParaRPr lang="en-IN" sz="2800" dirty="0"/>
                    </a:p>
                  </a:txBody>
                  <a:tcPr anchor="ctr"/>
                </a:tc>
                <a:tc>
                  <a:txBody>
                    <a:bodyPr/>
                    <a:lstStyle/>
                    <a:p>
                      <a:pPr algn="ctr"/>
                      <a:r>
                        <a:rPr lang="en-US" sz="2800" dirty="0"/>
                        <a:t>RANDOM_STATE</a:t>
                      </a:r>
                      <a:endParaRPr lang="en-IN" sz="2800" dirty="0"/>
                    </a:p>
                  </a:txBody>
                  <a:tcPr anchor="ctr"/>
                </a:tc>
                <a:tc>
                  <a:txBody>
                    <a:bodyPr/>
                    <a:lstStyle/>
                    <a:p>
                      <a:pPr algn="ctr"/>
                      <a:r>
                        <a:rPr lang="en-US" sz="2800" dirty="0"/>
                        <a:t>ACCURACY</a:t>
                      </a:r>
                      <a:endParaRPr lang="en-IN" sz="2800" dirty="0"/>
                    </a:p>
                  </a:txBody>
                  <a:tcPr anchor="ctr"/>
                </a:tc>
                <a:extLst>
                  <a:ext uri="{0D108BD9-81ED-4DB2-BD59-A6C34878D82A}">
                    <a16:rowId xmlns:a16="http://schemas.microsoft.com/office/drawing/2014/main" val="3154836630"/>
                  </a:ext>
                </a:extLst>
              </a:tr>
              <a:tr h="7258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b="1" dirty="0">
                          <a:solidFill>
                            <a:srgbClr val="FF0000"/>
                          </a:solidFill>
                        </a:rPr>
                        <a:t>Logistic Regression</a:t>
                      </a:r>
                    </a:p>
                  </a:txBody>
                  <a:tcPr anchor="ctr"/>
                </a:tc>
                <a:tc>
                  <a:txBody>
                    <a:bodyPr/>
                    <a:lstStyle/>
                    <a:p>
                      <a:pPr algn="ctr"/>
                      <a:r>
                        <a:rPr lang="en-US" sz="2200" b="1" dirty="0">
                          <a:solidFill>
                            <a:srgbClr val="FF0000"/>
                          </a:solidFill>
                        </a:rPr>
                        <a:t>0.20</a:t>
                      </a:r>
                      <a:endParaRPr lang="en-IN" sz="2200" b="1" dirty="0">
                        <a:solidFill>
                          <a:srgbClr val="FF0000"/>
                        </a:solidFill>
                      </a:endParaRPr>
                    </a:p>
                  </a:txBody>
                  <a:tcPr anchor="ctr"/>
                </a:tc>
                <a:tc>
                  <a:txBody>
                    <a:bodyPr/>
                    <a:lstStyle/>
                    <a:p>
                      <a:pPr algn="ctr"/>
                      <a:r>
                        <a:rPr lang="en-US" sz="2200" b="1" dirty="0">
                          <a:solidFill>
                            <a:srgbClr val="FF0000"/>
                          </a:solidFill>
                        </a:rPr>
                        <a:t>42</a:t>
                      </a:r>
                      <a:endParaRPr lang="en-IN" sz="2200" b="1" dirty="0">
                        <a:solidFill>
                          <a:srgbClr val="FF0000"/>
                        </a:solidFill>
                      </a:endParaRPr>
                    </a:p>
                  </a:txBody>
                  <a:tcPr anchor="ctr"/>
                </a:tc>
                <a:tc>
                  <a:txBody>
                    <a:bodyPr/>
                    <a:lstStyle/>
                    <a:p>
                      <a:pPr algn="ctr"/>
                      <a:r>
                        <a:rPr lang="en-US" sz="2200" b="1" dirty="0">
                          <a:solidFill>
                            <a:srgbClr val="FF0000"/>
                          </a:solidFill>
                        </a:rPr>
                        <a:t>85.47%</a:t>
                      </a:r>
                      <a:endParaRPr lang="en-IN" sz="2200" b="1" dirty="0">
                        <a:solidFill>
                          <a:srgbClr val="FF0000"/>
                        </a:solidFill>
                      </a:endParaRPr>
                    </a:p>
                  </a:txBody>
                  <a:tcPr anchor="ctr"/>
                </a:tc>
                <a:extLst>
                  <a:ext uri="{0D108BD9-81ED-4DB2-BD59-A6C34878D82A}">
                    <a16:rowId xmlns:a16="http://schemas.microsoft.com/office/drawing/2014/main" val="4053150060"/>
                  </a:ext>
                </a:extLst>
              </a:tr>
              <a:tr h="859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b="1" dirty="0">
                          <a:solidFill>
                            <a:schemeClr val="tx1"/>
                          </a:solidFill>
                        </a:rPr>
                        <a:t>Decision Table Classifier</a:t>
                      </a:r>
                    </a:p>
                  </a:txBody>
                  <a:tcPr anchor="ctr"/>
                </a:tc>
                <a:tc>
                  <a:txBody>
                    <a:bodyPr/>
                    <a:lstStyle/>
                    <a:p>
                      <a:pPr algn="ctr"/>
                      <a:r>
                        <a:rPr lang="en-US" sz="2200" b="1" dirty="0">
                          <a:solidFill>
                            <a:schemeClr val="tx1"/>
                          </a:solidFill>
                        </a:rPr>
                        <a:t>0.20</a:t>
                      </a:r>
                      <a:endParaRPr lang="en-IN" sz="2200" b="1" dirty="0">
                        <a:solidFill>
                          <a:schemeClr val="tx1"/>
                        </a:solidFill>
                      </a:endParaRPr>
                    </a:p>
                  </a:txBody>
                  <a:tcPr anchor="ctr"/>
                </a:tc>
                <a:tc>
                  <a:txBody>
                    <a:bodyPr/>
                    <a:lstStyle/>
                    <a:p>
                      <a:pPr algn="ctr"/>
                      <a:r>
                        <a:rPr lang="en-US" sz="2200" b="1" dirty="0">
                          <a:solidFill>
                            <a:schemeClr val="tx1"/>
                          </a:solidFill>
                        </a:rPr>
                        <a:t>42</a:t>
                      </a:r>
                      <a:endParaRPr lang="en-IN" sz="2200" b="1" dirty="0">
                        <a:solidFill>
                          <a:schemeClr val="tx1"/>
                        </a:solidFill>
                      </a:endParaRPr>
                    </a:p>
                  </a:txBody>
                  <a:tcPr anchor="ctr"/>
                </a:tc>
                <a:tc>
                  <a:txBody>
                    <a:bodyPr/>
                    <a:lstStyle/>
                    <a:p>
                      <a:pPr algn="ctr"/>
                      <a:r>
                        <a:rPr lang="en-US" sz="2200" b="1" dirty="0">
                          <a:solidFill>
                            <a:schemeClr val="tx1"/>
                          </a:solidFill>
                        </a:rPr>
                        <a:t>80.41%</a:t>
                      </a:r>
                      <a:endParaRPr lang="en-IN" sz="2200" b="1" dirty="0">
                        <a:solidFill>
                          <a:schemeClr val="tx1"/>
                        </a:solidFill>
                      </a:endParaRPr>
                    </a:p>
                  </a:txBody>
                  <a:tcPr anchor="ctr"/>
                </a:tc>
                <a:extLst>
                  <a:ext uri="{0D108BD9-81ED-4DB2-BD59-A6C34878D82A}">
                    <a16:rowId xmlns:a16="http://schemas.microsoft.com/office/drawing/2014/main" val="2649466169"/>
                  </a:ext>
                </a:extLst>
              </a:tr>
              <a:tr h="833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b="1" dirty="0">
                          <a:solidFill>
                            <a:schemeClr val="tx1"/>
                          </a:solidFill>
                        </a:rPr>
                        <a:t>Random Forest Classifier</a:t>
                      </a:r>
                    </a:p>
                  </a:txBody>
                  <a:tcPr anchor="ctr"/>
                </a:tc>
                <a:tc>
                  <a:txBody>
                    <a:bodyPr/>
                    <a:lstStyle/>
                    <a:p>
                      <a:pPr algn="ctr"/>
                      <a:r>
                        <a:rPr lang="en-US" sz="2200" b="1" dirty="0">
                          <a:solidFill>
                            <a:schemeClr val="tx1"/>
                          </a:solidFill>
                        </a:rPr>
                        <a:t>0.20</a:t>
                      </a:r>
                      <a:endParaRPr lang="en-IN" sz="2200" b="1" dirty="0">
                        <a:solidFill>
                          <a:schemeClr val="tx1"/>
                        </a:solidFill>
                      </a:endParaRPr>
                    </a:p>
                  </a:txBody>
                  <a:tcPr anchor="ctr"/>
                </a:tc>
                <a:tc>
                  <a:txBody>
                    <a:bodyPr/>
                    <a:lstStyle/>
                    <a:p>
                      <a:pPr algn="ctr"/>
                      <a:r>
                        <a:rPr lang="en-US" sz="2200" b="1" dirty="0">
                          <a:solidFill>
                            <a:schemeClr val="tx1"/>
                          </a:solidFill>
                        </a:rPr>
                        <a:t>42</a:t>
                      </a:r>
                      <a:endParaRPr lang="en-IN" sz="2200" b="1" dirty="0">
                        <a:solidFill>
                          <a:schemeClr val="tx1"/>
                        </a:solidFill>
                      </a:endParaRPr>
                    </a:p>
                  </a:txBody>
                  <a:tcPr anchor="ctr"/>
                </a:tc>
                <a:tc>
                  <a:txBody>
                    <a:bodyPr/>
                    <a:lstStyle/>
                    <a:p>
                      <a:pPr algn="ctr"/>
                      <a:r>
                        <a:rPr lang="en-US" sz="2200" b="1" dirty="0">
                          <a:solidFill>
                            <a:schemeClr val="tx1"/>
                          </a:solidFill>
                        </a:rPr>
                        <a:t>84.45%</a:t>
                      </a:r>
                      <a:endParaRPr lang="en-IN" sz="2200" b="1" dirty="0">
                        <a:solidFill>
                          <a:schemeClr val="tx1"/>
                        </a:solidFill>
                      </a:endParaRPr>
                    </a:p>
                  </a:txBody>
                  <a:tcPr anchor="ctr"/>
                </a:tc>
                <a:extLst>
                  <a:ext uri="{0D108BD9-81ED-4DB2-BD59-A6C34878D82A}">
                    <a16:rowId xmlns:a16="http://schemas.microsoft.com/office/drawing/2014/main" val="2604483857"/>
                  </a:ext>
                </a:extLst>
              </a:tr>
            </a:tbl>
          </a:graphicData>
        </a:graphic>
      </p:graphicFrame>
    </p:spTree>
    <p:extLst>
      <p:ext uri="{BB962C8B-B14F-4D97-AF65-F5344CB8AC3E}">
        <p14:creationId xmlns:p14="http://schemas.microsoft.com/office/powerpoint/2010/main" val="94426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583F00-9F51-DD1F-52E6-6AB216458119}"/>
              </a:ext>
            </a:extLst>
          </p:cNvPr>
          <p:cNvSpPr>
            <a:spLocks noGrp="1"/>
          </p:cNvSpPr>
          <p:nvPr>
            <p:ph type="sldNum" sz="quarter" idx="12"/>
          </p:nvPr>
        </p:nvSpPr>
        <p:spPr>
          <a:xfrm>
            <a:off x="10594221" y="5803065"/>
            <a:ext cx="764215" cy="365125"/>
          </a:xfrm>
        </p:spPr>
        <p:txBody>
          <a:bodyPr/>
          <a:lstStyle/>
          <a:p>
            <a:fld id="{D495E168-DA5E-4888-8D8A-92B118324C14}" type="slidenum">
              <a:rPr lang="ru-RU" sz="2700" smtClean="0"/>
              <a:t>28</a:t>
            </a:fld>
            <a:endParaRPr lang="ru-RU" sz="2700" dirty="0"/>
          </a:p>
        </p:txBody>
      </p:sp>
      <p:sp>
        <p:nvSpPr>
          <p:cNvPr id="5" name="TextBox 4">
            <a:extLst>
              <a:ext uri="{FF2B5EF4-FFF2-40B4-BE49-F238E27FC236}">
                <a16:creationId xmlns:a16="http://schemas.microsoft.com/office/drawing/2014/main" id="{8A9F1F49-5B71-C833-CB2C-9D87F626A9A6}"/>
              </a:ext>
            </a:extLst>
          </p:cNvPr>
          <p:cNvSpPr txBox="1"/>
          <p:nvPr/>
        </p:nvSpPr>
        <p:spPr>
          <a:xfrm>
            <a:off x="835443" y="1808748"/>
            <a:ext cx="10025061" cy="4278094"/>
          </a:xfrm>
          <a:prstGeom prst="rect">
            <a:avLst/>
          </a:prstGeom>
          <a:noFill/>
        </p:spPr>
        <p:txBody>
          <a:bodyPr wrap="square" rtlCol="0">
            <a:spAutoFit/>
          </a:bodyPr>
          <a:lstStyle/>
          <a:p>
            <a:pPr marL="342900" indent="-342900" algn="just">
              <a:buAutoNum type="arabicPeriod"/>
            </a:pPr>
            <a:r>
              <a:rPr lang="en-US" sz="2400" b="1" dirty="0">
                <a:solidFill>
                  <a:schemeClr val="accent3">
                    <a:lumMod val="75000"/>
                  </a:schemeClr>
                </a:solidFill>
              </a:rPr>
              <a:t> </a:t>
            </a:r>
            <a:r>
              <a:rPr lang="en-US" sz="2800" b="1" dirty="0">
                <a:solidFill>
                  <a:schemeClr val="accent3">
                    <a:lumMod val="75000"/>
                  </a:schemeClr>
                </a:solidFill>
              </a:rPr>
              <a:t>Medal Analysis and Trends:</a:t>
            </a:r>
            <a:r>
              <a:rPr lang="en-US" sz="2800" dirty="0"/>
              <a:t>   </a:t>
            </a:r>
          </a:p>
          <a:p>
            <a:pPr marL="800100" lvl="1" indent="-342900" algn="just">
              <a:buFont typeface="Arial" panose="020B0604020202020204" pitchFamily="34" charset="0"/>
              <a:buChar char="•"/>
            </a:pPr>
            <a:r>
              <a:rPr lang="en-US" sz="2400" dirty="0"/>
              <a:t>Study the distribution of medals across countries and over time.   </a:t>
            </a:r>
          </a:p>
          <a:p>
            <a:pPr marL="800100" lvl="1" indent="-342900" algn="just">
              <a:buFont typeface="Arial" panose="020B0604020202020204" pitchFamily="34" charset="0"/>
              <a:buChar char="•"/>
            </a:pPr>
            <a:r>
              <a:rPr lang="en-US" sz="2400" dirty="0"/>
              <a:t>Analyze changes in medal counts based on geopolitical events and shifts in power.   </a:t>
            </a:r>
          </a:p>
          <a:p>
            <a:pPr marL="800100" lvl="1" indent="-342900" algn="just">
              <a:buFont typeface="Arial" panose="020B0604020202020204" pitchFamily="34" charset="0"/>
              <a:buChar char="•"/>
            </a:pPr>
            <a:r>
              <a:rPr lang="en-US" sz="2400" dirty="0"/>
              <a:t>Investigate trends in medal counts across different sports and disciplines.</a:t>
            </a:r>
          </a:p>
          <a:p>
            <a:pPr lvl="1" algn="just"/>
            <a:endParaRPr lang="en-IN" sz="2400" dirty="0"/>
          </a:p>
          <a:p>
            <a:pPr marL="342900" indent="-342900" algn="just">
              <a:buFont typeface="+mj-lt"/>
              <a:buAutoNum type="arabicPeriod"/>
            </a:pPr>
            <a:r>
              <a:rPr lang="en-US" sz="2800" b="1" dirty="0">
                <a:solidFill>
                  <a:schemeClr val="accent3">
                    <a:lumMod val="75000"/>
                  </a:schemeClr>
                </a:solidFill>
              </a:rPr>
              <a:t>Athlete Performance:</a:t>
            </a:r>
            <a:r>
              <a:rPr lang="en-US" sz="2800" dirty="0"/>
              <a:t>   </a:t>
            </a:r>
          </a:p>
          <a:p>
            <a:pPr marL="800100" lvl="1" indent="-342900" algn="just">
              <a:buFont typeface="Arial" panose="020B0604020202020204" pitchFamily="34" charset="0"/>
              <a:buChar char="•"/>
            </a:pPr>
            <a:r>
              <a:rPr lang="en-US" sz="2400" dirty="0"/>
              <a:t>Study the evolution of athletic performance, including records broken and advancements in training and equipment.   </a:t>
            </a:r>
          </a:p>
          <a:p>
            <a:pPr marL="800100" lvl="1" indent="-342900" algn="just">
              <a:buFont typeface="Arial" panose="020B0604020202020204" pitchFamily="34" charset="0"/>
              <a:buChar char="•"/>
            </a:pPr>
            <a:r>
              <a:rPr lang="en-US" sz="2400" dirty="0"/>
              <a:t>Investigate factors contributing to improvements in performance, such as nutrition, sports science, and training methods.</a:t>
            </a:r>
          </a:p>
        </p:txBody>
      </p:sp>
      <p:sp>
        <p:nvSpPr>
          <p:cNvPr id="8" name="Title 1">
            <a:extLst>
              <a:ext uri="{FF2B5EF4-FFF2-40B4-BE49-F238E27FC236}">
                <a16:creationId xmlns:a16="http://schemas.microsoft.com/office/drawing/2014/main" id="{C9771AAE-64DE-583D-02AD-B7B52520FB64}"/>
              </a:ext>
            </a:extLst>
          </p:cNvPr>
          <p:cNvSpPr txBox="1">
            <a:spLocks/>
          </p:cNvSpPr>
          <p:nvPr/>
        </p:nvSpPr>
        <p:spPr>
          <a:xfrm>
            <a:off x="721893" y="737936"/>
            <a:ext cx="6545179" cy="989464"/>
          </a:xfrm>
          <a:prstGeom prst="rect">
            <a:avLst/>
          </a:prstGeom>
        </p:spPr>
        <p:txBody>
          <a:bodyP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sz="5400" b="1" cap="none" dirty="0">
                <a:ln w="9525">
                  <a:solidFill>
                    <a:schemeClr val="bg1"/>
                  </a:solidFill>
                  <a:prstDash val="solid"/>
                </a:ln>
                <a:effectLst>
                  <a:outerShdw blurRad="12700" dist="38100" dir="2700000" algn="tl" rotWithShape="0">
                    <a:schemeClr val="bg1">
                      <a:lumMod val="50000"/>
                    </a:schemeClr>
                  </a:outerShdw>
                </a:effectLst>
              </a:rPr>
              <a:t>FUTURE SCOPE</a:t>
            </a:r>
            <a:endParaRPr lang="ru-RU" sz="5400" b="1" cap="none"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955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extLst>
              <a:ext uri="{837473B0-CC2E-450A-ABE3-18F120FF3D39}">
                <a1611:picAttrSrcUrl xmlns:a1611="http://schemas.microsoft.com/office/drawing/2016/11/main" r:id="rId3"/>
              </a:ext>
            </a:extLst>
          </a:blip>
          <a:srcRect l="6128" r="6128"/>
          <a:stretch/>
        </p:blipFill>
        <p:spPr>
          <a:xfrm>
            <a:off x="5248997" y="1"/>
            <a:ext cx="6943003" cy="5934621"/>
          </a:xfrm>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a:xfrm>
            <a:off x="838200" y="2304529"/>
            <a:ext cx="4406989" cy="3213955"/>
          </a:xfrm>
        </p:spPr>
        <p:txBody>
          <a:bodyPr>
            <a:normAutofit/>
          </a:bodyPr>
          <a:lstStyle/>
          <a:p>
            <a:r>
              <a:rPr lang="en-US" sz="8800" b="1" dirty="0"/>
              <a:t>THANK YOU!</a:t>
            </a:r>
            <a:endParaRPr lang="ru-RU" sz="8800" b="1" dirty="0"/>
          </a:p>
        </p:txBody>
      </p:sp>
    </p:spTree>
    <p:extLst>
      <p:ext uri="{BB962C8B-B14F-4D97-AF65-F5344CB8AC3E}">
        <p14:creationId xmlns:p14="http://schemas.microsoft.com/office/powerpoint/2010/main" val="131666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Python: </a:t>
            </a:r>
            <a:r>
              <a:rPr lang="en-IN" b="1" i="0" dirty="0">
                <a:effectLst/>
              </a:rPr>
              <a:t>The Engine of Analysis</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a:xfrm>
            <a:off x="10514011" y="5791835"/>
            <a:ext cx="764215" cy="365125"/>
          </a:xfrm>
        </p:spPr>
        <p:txBody>
          <a:bodyPr/>
          <a:lstStyle/>
          <a:p>
            <a:fld id="{D495E168-DA5E-4888-8D8A-92B118324C14}" type="slidenum">
              <a:rPr lang="ru-RU" sz="2800" smtClean="0"/>
              <a:pPr/>
              <a:t>3</a:t>
            </a:fld>
            <a:endParaRPr lang="ru-RU" sz="2800"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a:xfrm>
            <a:off x="143691" y="1828801"/>
            <a:ext cx="11913326" cy="2151528"/>
          </a:xfrm>
        </p:spPr>
        <p:txBody>
          <a:bodyPr/>
          <a:lstStyle/>
          <a:p>
            <a:pPr algn="just">
              <a:spcBef>
                <a:spcPts val="0"/>
              </a:spcBef>
            </a:pPr>
            <a:r>
              <a:rPr lang="en-US" cap="none" dirty="0">
                <a:solidFill>
                  <a:schemeClr val="accent3">
                    <a:lumMod val="50000"/>
                  </a:schemeClr>
                </a:solidFill>
                <a:latin typeface="Lucida Fax" panose="02060602050505020204" pitchFamily="18" charset="0"/>
              </a:rPr>
              <a:t>Python, a dynamic and versatile programming language, serves as our primary vehicle for data manipulation and analysis. Its rich ecosystem of libraries - including </a:t>
            </a:r>
          </a:p>
          <a:p>
            <a:pPr marL="285750" indent="-285750" algn="just">
              <a:spcBef>
                <a:spcPts val="0"/>
              </a:spcBef>
              <a:buFont typeface="Arial" panose="020B0604020202020204" pitchFamily="34" charset="0"/>
              <a:buChar char="•"/>
            </a:pPr>
            <a:r>
              <a:rPr lang="en-US" cap="none" dirty="0">
                <a:solidFill>
                  <a:schemeClr val="accent3">
                    <a:lumMod val="50000"/>
                  </a:schemeClr>
                </a:solidFill>
                <a:latin typeface="Lucida Fax" panose="02060602050505020204" pitchFamily="18" charset="0"/>
              </a:rPr>
              <a:t>Pandas for data handling, </a:t>
            </a:r>
          </a:p>
          <a:p>
            <a:pPr marL="285750" indent="-285750" algn="just">
              <a:spcBef>
                <a:spcPts val="0"/>
              </a:spcBef>
              <a:buFont typeface="Arial" panose="020B0604020202020204" pitchFamily="34" charset="0"/>
              <a:buChar char="•"/>
            </a:pPr>
            <a:r>
              <a:rPr lang="en-US" cap="none" dirty="0">
                <a:solidFill>
                  <a:schemeClr val="accent3">
                    <a:lumMod val="50000"/>
                  </a:schemeClr>
                </a:solidFill>
                <a:latin typeface="Lucida Fax" panose="02060602050505020204" pitchFamily="18" charset="0"/>
              </a:rPr>
              <a:t>Matplotlib for visualization, and </a:t>
            </a:r>
          </a:p>
          <a:p>
            <a:pPr marL="285750" indent="-285750" algn="just">
              <a:spcBef>
                <a:spcPts val="0"/>
              </a:spcBef>
              <a:buFont typeface="Arial" panose="020B0604020202020204" pitchFamily="34" charset="0"/>
              <a:buChar char="•"/>
            </a:pPr>
            <a:r>
              <a:rPr lang="en-US" cap="none" dirty="0">
                <a:solidFill>
                  <a:schemeClr val="accent3">
                    <a:lumMod val="50000"/>
                  </a:schemeClr>
                </a:solidFill>
                <a:latin typeface="Lucida Fax" panose="02060602050505020204" pitchFamily="18" charset="0"/>
              </a:rPr>
              <a:t>NumPy for numerical operations </a:t>
            </a:r>
          </a:p>
          <a:p>
            <a:pPr algn="just">
              <a:spcBef>
                <a:spcPts val="0"/>
              </a:spcBef>
            </a:pPr>
            <a:r>
              <a:rPr lang="en-US" cap="none" dirty="0">
                <a:solidFill>
                  <a:schemeClr val="accent3">
                    <a:lumMod val="50000"/>
                  </a:schemeClr>
                </a:solidFill>
                <a:latin typeface="Lucida Fax" panose="02060602050505020204" pitchFamily="18" charset="0"/>
              </a:rPr>
              <a:t>empowers us to seamlessly process and interpret the vast Olympic dataset.</a:t>
            </a:r>
          </a:p>
        </p:txBody>
      </p:sp>
      <p:sp>
        <p:nvSpPr>
          <p:cNvPr id="8" name="Title 1">
            <a:extLst>
              <a:ext uri="{FF2B5EF4-FFF2-40B4-BE49-F238E27FC236}">
                <a16:creationId xmlns:a16="http://schemas.microsoft.com/office/drawing/2014/main" id="{11A32E22-3543-D69B-84DD-6B2962DB0DED}"/>
              </a:ext>
            </a:extLst>
          </p:cNvPr>
          <p:cNvSpPr txBox="1">
            <a:spLocks/>
          </p:cNvSpPr>
          <p:nvPr/>
        </p:nvSpPr>
        <p:spPr>
          <a:xfrm>
            <a:off x="831850" y="4127416"/>
            <a:ext cx="11173723" cy="6762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000" kern="1200" cap="all" baseline="0">
                <a:solidFill>
                  <a:schemeClr val="tx1"/>
                </a:solidFill>
                <a:effectLst/>
                <a:latin typeface="+mj-lt"/>
                <a:ea typeface="+mj-ea"/>
                <a:cs typeface="+mj-cs"/>
              </a:defRPr>
            </a:lvl1pPr>
          </a:lstStyle>
          <a:p>
            <a:r>
              <a:rPr lang="en-IN" dirty="0"/>
              <a:t>Machine Learning</a:t>
            </a:r>
            <a:r>
              <a:rPr lang="en-US" dirty="0"/>
              <a:t>: </a:t>
            </a:r>
            <a:r>
              <a:rPr lang="en-IN" b="1" dirty="0">
                <a:latin typeface="Söhne"/>
              </a:rPr>
              <a:t>Unveiling Patterns</a:t>
            </a:r>
            <a:endParaRPr lang="ru-RU" dirty="0"/>
          </a:p>
        </p:txBody>
      </p:sp>
      <p:pic>
        <p:nvPicPr>
          <p:cNvPr id="10" name="Picture 9">
            <a:extLst>
              <a:ext uri="{FF2B5EF4-FFF2-40B4-BE49-F238E27FC236}">
                <a16:creationId xmlns:a16="http://schemas.microsoft.com/office/drawing/2014/main" id="{BB04C916-B250-DE2D-FEEE-B954A164EBDF}"/>
              </a:ext>
            </a:extLst>
          </p:cNvPr>
          <p:cNvPicPr>
            <a:picLocks noChangeAspect="1"/>
          </p:cNvPicPr>
          <p:nvPr/>
        </p:nvPicPr>
        <p:blipFill rotWithShape="1">
          <a:blip r:embed="rId2"/>
          <a:srcRect l="2009" t="29445" b="19758"/>
          <a:stretch/>
        </p:blipFill>
        <p:spPr>
          <a:xfrm>
            <a:off x="3472250" y="4803691"/>
            <a:ext cx="5247500" cy="170328"/>
          </a:xfrm>
          <a:prstGeom prst="rect">
            <a:avLst/>
          </a:prstGeom>
        </p:spPr>
      </p:pic>
      <p:sp>
        <p:nvSpPr>
          <p:cNvPr id="12" name="TextBox 11">
            <a:extLst>
              <a:ext uri="{FF2B5EF4-FFF2-40B4-BE49-F238E27FC236}">
                <a16:creationId xmlns:a16="http://schemas.microsoft.com/office/drawing/2014/main" id="{1C287BF2-AF81-FDE5-1622-C3077ED28A3C}"/>
              </a:ext>
            </a:extLst>
          </p:cNvPr>
          <p:cNvSpPr txBox="1"/>
          <p:nvPr/>
        </p:nvSpPr>
        <p:spPr>
          <a:xfrm>
            <a:off x="315347" y="5014623"/>
            <a:ext cx="11561306" cy="923330"/>
          </a:xfrm>
          <a:prstGeom prst="rect">
            <a:avLst/>
          </a:prstGeom>
          <a:noFill/>
        </p:spPr>
        <p:txBody>
          <a:bodyPr wrap="square">
            <a:spAutoFit/>
          </a:bodyPr>
          <a:lstStyle/>
          <a:p>
            <a:pPr algn="just"/>
            <a:r>
              <a:rPr lang="en-US" cap="none" dirty="0">
                <a:solidFill>
                  <a:schemeClr val="accent1">
                    <a:lumMod val="75000"/>
                  </a:schemeClr>
                </a:solidFill>
                <a:latin typeface="Lucida Fax" panose="02060602050505020204" pitchFamily="18" charset="0"/>
              </a:rPr>
              <a:t>Machine Learning, a branch of artificial intelligence, forms the cornerstone of our analytical journey. At its essence, machine learning enables us to build models that can learn from historical data and make predictions or decisions without being explicitly programmed.</a:t>
            </a:r>
          </a:p>
        </p:txBody>
      </p:sp>
    </p:spTree>
    <p:extLst>
      <p:ext uri="{BB962C8B-B14F-4D97-AF65-F5344CB8AC3E}">
        <p14:creationId xmlns:p14="http://schemas.microsoft.com/office/powerpoint/2010/main" val="3953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 calcmode="lin" valueType="num">
                                      <p:cBhvr additive="base">
                                        <p:cTn id="2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 calcmode="lin" valueType="num">
                                      <p:cBhvr additive="base">
                                        <p:cTn id="3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additive="base">
                                        <p:cTn id="3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build="p"/>
      <p:bldP spid="8"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9898-54C4-D7D8-9111-3A004C169BFB}"/>
              </a:ext>
            </a:extLst>
          </p:cNvPr>
          <p:cNvSpPr>
            <a:spLocks noGrp="1"/>
          </p:cNvSpPr>
          <p:nvPr>
            <p:ph type="title"/>
          </p:nvPr>
        </p:nvSpPr>
        <p:spPr>
          <a:xfrm>
            <a:off x="913775" y="618517"/>
            <a:ext cx="4482977" cy="5701601"/>
          </a:xfrm>
        </p:spPr>
        <p:txBody>
          <a:bodyPr vert="horz">
            <a:normAutofit/>
          </a:bodyPr>
          <a:lstStyle/>
          <a:p>
            <a:r>
              <a:rPr lang="en-IN" sz="8000" b="1" cap="none" dirty="0">
                <a:ln w="9525">
                  <a:solidFill>
                    <a:schemeClr val="bg1"/>
                  </a:solidFill>
                  <a:prstDash val="solid"/>
                </a:ln>
                <a:effectLst>
                  <a:outerShdw blurRad="12700" dist="38100" dir="2700000" algn="tl" rotWithShape="0">
                    <a:schemeClr val="bg1">
                      <a:lumMod val="50000"/>
                    </a:schemeClr>
                  </a:outerShdw>
                </a:effectLst>
              </a:rPr>
              <a:t>Analysis</a:t>
            </a:r>
            <a:br>
              <a:rPr lang="en-IN" sz="8000" b="1" cap="none" dirty="0">
                <a:ln w="9525">
                  <a:solidFill>
                    <a:schemeClr val="bg1"/>
                  </a:solidFill>
                  <a:prstDash val="solid"/>
                </a:ln>
                <a:effectLst>
                  <a:outerShdw blurRad="12700" dist="38100" dir="2700000" algn="tl" rotWithShape="0">
                    <a:schemeClr val="bg1">
                      <a:lumMod val="50000"/>
                    </a:schemeClr>
                  </a:outerShdw>
                </a:effectLst>
              </a:rPr>
            </a:br>
            <a:r>
              <a:rPr lang="en-IN" sz="8000" b="1" cap="none" dirty="0">
                <a:ln w="9525">
                  <a:solidFill>
                    <a:schemeClr val="bg1"/>
                  </a:solidFill>
                  <a:prstDash val="solid"/>
                </a:ln>
                <a:effectLst>
                  <a:outerShdw blurRad="12700" dist="38100" dir="2700000" algn="tl" rotWithShape="0">
                    <a:schemeClr val="bg1">
                      <a:lumMod val="50000"/>
                    </a:schemeClr>
                  </a:outerShdw>
                </a:effectLst>
              </a:rPr>
              <a:t>Process</a:t>
            </a:r>
          </a:p>
        </p:txBody>
      </p:sp>
      <p:sp>
        <p:nvSpPr>
          <p:cNvPr id="3" name="Content Placeholder 2">
            <a:extLst>
              <a:ext uri="{FF2B5EF4-FFF2-40B4-BE49-F238E27FC236}">
                <a16:creationId xmlns:a16="http://schemas.microsoft.com/office/drawing/2014/main" id="{B9792BE2-F828-FEEE-DF9B-7F6BC23E845F}"/>
              </a:ext>
            </a:extLst>
          </p:cNvPr>
          <p:cNvSpPr>
            <a:spLocks noGrp="1"/>
          </p:cNvSpPr>
          <p:nvPr>
            <p:ph sz="quarter" idx="13"/>
          </p:nvPr>
        </p:nvSpPr>
        <p:spPr>
          <a:xfrm>
            <a:off x="6096000" y="892292"/>
            <a:ext cx="5626954" cy="4990981"/>
          </a:xfrm>
        </p:spPr>
        <p:txBody>
          <a:bodyPr>
            <a:normAutofit/>
          </a:bodyPr>
          <a:lstStyle/>
          <a:p>
            <a:pPr marL="514350" indent="-514350">
              <a:buFont typeface="+mj-lt"/>
              <a:buAutoNum type="arabicPeriod"/>
            </a:pPr>
            <a:r>
              <a:rPr lang="en-IN" sz="2800" b="1" dirty="0"/>
              <a:t>Data gathering</a:t>
            </a:r>
          </a:p>
          <a:p>
            <a:pPr lvl="1"/>
            <a:r>
              <a:rPr lang="en-IN" b="1" cap="none" dirty="0">
                <a:solidFill>
                  <a:schemeClr val="accent2">
                    <a:lumMod val="75000"/>
                  </a:schemeClr>
                </a:solidFill>
              </a:rPr>
              <a:t>Data is gathered from Kaggle.</a:t>
            </a:r>
          </a:p>
          <a:p>
            <a:pPr marL="514350" indent="-514350">
              <a:buFont typeface="+mj-lt"/>
              <a:buAutoNum type="arabicPeriod"/>
            </a:pPr>
            <a:r>
              <a:rPr lang="en-IN" sz="2800" b="1" dirty="0"/>
              <a:t>data exploration</a:t>
            </a:r>
          </a:p>
          <a:p>
            <a:pPr marL="514350" indent="-514350">
              <a:buFont typeface="+mj-lt"/>
              <a:buAutoNum type="arabicPeriod"/>
            </a:pPr>
            <a:r>
              <a:rPr lang="en-IN" sz="2800" b="1" dirty="0"/>
              <a:t>Data cleaning</a:t>
            </a:r>
          </a:p>
          <a:p>
            <a:pPr lvl="1"/>
            <a:r>
              <a:rPr lang="en-IN" b="1" cap="none" dirty="0">
                <a:solidFill>
                  <a:schemeClr val="accent2">
                    <a:lumMod val="75000"/>
                  </a:schemeClr>
                </a:solidFill>
              </a:rPr>
              <a:t>Data is cleaned and null values are handled</a:t>
            </a:r>
          </a:p>
          <a:p>
            <a:pPr marL="514350" indent="-514350">
              <a:buFont typeface="+mj-lt"/>
              <a:buAutoNum type="arabicPeriod"/>
            </a:pPr>
            <a:r>
              <a:rPr lang="en-IN" sz="2800" b="1" dirty="0"/>
              <a:t>Constructing charts and dashboards</a:t>
            </a:r>
          </a:p>
          <a:p>
            <a:pPr marL="514350" indent="-514350">
              <a:buFont typeface="+mj-lt"/>
              <a:buAutoNum type="arabicPeriod"/>
            </a:pPr>
            <a:r>
              <a:rPr lang="en-IN" sz="2800" b="1" dirty="0"/>
              <a:t>Applying machine learning algorithm.</a:t>
            </a:r>
          </a:p>
        </p:txBody>
      </p:sp>
      <p:sp>
        <p:nvSpPr>
          <p:cNvPr id="5" name="Slide Number Placeholder 4">
            <a:extLst>
              <a:ext uri="{FF2B5EF4-FFF2-40B4-BE49-F238E27FC236}">
                <a16:creationId xmlns:a16="http://schemas.microsoft.com/office/drawing/2014/main" id="{20954508-7D78-A6F1-02B4-96C4AF4B04D0}"/>
              </a:ext>
            </a:extLst>
          </p:cNvPr>
          <p:cNvSpPr>
            <a:spLocks noGrp="1"/>
          </p:cNvSpPr>
          <p:nvPr>
            <p:ph type="sldNum" sz="quarter" idx="12"/>
          </p:nvPr>
        </p:nvSpPr>
        <p:spPr/>
        <p:txBody>
          <a:bodyPr/>
          <a:lstStyle/>
          <a:p>
            <a:fld id="{D495E168-DA5E-4888-8D8A-92B118324C14}" type="slidenum">
              <a:rPr lang="ru-RU" sz="2800" smtClean="0"/>
              <a:pPr/>
              <a:t>4</a:t>
            </a:fld>
            <a:endParaRPr lang="ru-RU" sz="2800" dirty="0"/>
          </a:p>
        </p:txBody>
      </p:sp>
    </p:spTree>
    <p:extLst>
      <p:ext uri="{BB962C8B-B14F-4D97-AF65-F5344CB8AC3E}">
        <p14:creationId xmlns:p14="http://schemas.microsoft.com/office/powerpoint/2010/main" val="37258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3428-7434-88AC-4A45-76F615FBD03D}"/>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5</a:t>
            </a:fld>
            <a:endParaRPr lang="ru-RU" dirty="0"/>
          </a:p>
        </p:txBody>
      </p:sp>
      <p:pic>
        <p:nvPicPr>
          <p:cNvPr id="5" name="Picture 4">
            <a:extLst>
              <a:ext uri="{FF2B5EF4-FFF2-40B4-BE49-F238E27FC236}">
                <a16:creationId xmlns:a16="http://schemas.microsoft.com/office/drawing/2014/main" id="{3273F1AB-A5C5-0B7B-2D77-43F75AD8025D}"/>
              </a:ext>
            </a:extLst>
          </p:cNvPr>
          <p:cNvPicPr>
            <a:picLocks noChangeAspect="1"/>
          </p:cNvPicPr>
          <p:nvPr/>
        </p:nvPicPr>
        <p:blipFill>
          <a:blip r:embed="rId2"/>
          <a:stretch>
            <a:fillRect/>
          </a:stretch>
        </p:blipFill>
        <p:spPr>
          <a:xfrm>
            <a:off x="323327" y="815788"/>
            <a:ext cx="11545943" cy="5800164"/>
          </a:xfrm>
          <a:prstGeom prst="rect">
            <a:avLst/>
          </a:prstGeom>
          <a:ln>
            <a:solidFill>
              <a:schemeClr val="tx1"/>
            </a:solidFill>
          </a:ln>
        </p:spPr>
      </p:pic>
      <p:sp>
        <p:nvSpPr>
          <p:cNvPr id="7" name="TextBox 6">
            <a:extLst>
              <a:ext uri="{FF2B5EF4-FFF2-40B4-BE49-F238E27FC236}">
                <a16:creationId xmlns:a16="http://schemas.microsoft.com/office/drawing/2014/main" id="{4AABDB71-FA8E-1516-DA6F-A0E58151BBF2}"/>
              </a:ext>
            </a:extLst>
          </p:cNvPr>
          <p:cNvSpPr txBox="1"/>
          <p:nvPr/>
        </p:nvSpPr>
        <p:spPr>
          <a:xfrm>
            <a:off x="3045759" y="0"/>
            <a:ext cx="6100482" cy="707886"/>
          </a:xfrm>
          <a:prstGeom prst="rect">
            <a:avLst/>
          </a:prstGeom>
          <a:noFill/>
        </p:spPr>
        <p:txBody>
          <a:bodyPr wrap="square">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DATASET</a:t>
            </a:r>
            <a:endParaRPr lang="en-IN" sz="4000" dirty="0"/>
          </a:p>
        </p:txBody>
      </p:sp>
    </p:spTree>
    <p:extLst>
      <p:ext uri="{BB962C8B-B14F-4D97-AF65-F5344CB8AC3E}">
        <p14:creationId xmlns:p14="http://schemas.microsoft.com/office/powerpoint/2010/main" val="7277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3428-7434-88AC-4A45-76F615FBD03D}"/>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9" y="71717"/>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Exploration</a:t>
            </a:r>
            <a:endParaRPr lang="en-IN" sz="4000" dirty="0"/>
          </a:p>
        </p:txBody>
      </p:sp>
      <p:pic>
        <p:nvPicPr>
          <p:cNvPr id="6" name="Picture 5">
            <a:extLst>
              <a:ext uri="{FF2B5EF4-FFF2-40B4-BE49-F238E27FC236}">
                <a16:creationId xmlns:a16="http://schemas.microsoft.com/office/drawing/2014/main" id="{A142D112-9316-B2F8-1CFC-E0364AE8F807}"/>
              </a:ext>
            </a:extLst>
          </p:cNvPr>
          <p:cNvPicPr>
            <a:picLocks noChangeAspect="1"/>
          </p:cNvPicPr>
          <p:nvPr/>
        </p:nvPicPr>
        <p:blipFill>
          <a:blip r:embed="rId2"/>
          <a:stretch>
            <a:fillRect/>
          </a:stretch>
        </p:blipFill>
        <p:spPr>
          <a:xfrm>
            <a:off x="167478" y="888379"/>
            <a:ext cx="2681057" cy="5646909"/>
          </a:xfrm>
          <a:prstGeom prst="rect">
            <a:avLst/>
          </a:prstGeom>
          <a:ln>
            <a:solidFill>
              <a:schemeClr val="tx1"/>
            </a:solidFill>
          </a:ln>
        </p:spPr>
      </p:pic>
      <p:pic>
        <p:nvPicPr>
          <p:cNvPr id="9" name="Picture 8">
            <a:extLst>
              <a:ext uri="{FF2B5EF4-FFF2-40B4-BE49-F238E27FC236}">
                <a16:creationId xmlns:a16="http://schemas.microsoft.com/office/drawing/2014/main" id="{638CF09F-402C-A266-1430-51551BD10205}"/>
              </a:ext>
            </a:extLst>
          </p:cNvPr>
          <p:cNvPicPr>
            <a:picLocks noChangeAspect="1"/>
          </p:cNvPicPr>
          <p:nvPr/>
        </p:nvPicPr>
        <p:blipFill rotWithShape="1">
          <a:blip r:embed="rId3"/>
          <a:srcRect l="4602"/>
          <a:stretch/>
        </p:blipFill>
        <p:spPr>
          <a:xfrm>
            <a:off x="2912408" y="888379"/>
            <a:ext cx="3980329" cy="5646909"/>
          </a:xfrm>
          <a:prstGeom prst="rect">
            <a:avLst/>
          </a:prstGeom>
          <a:ln>
            <a:solidFill>
              <a:schemeClr val="tx1"/>
            </a:solidFill>
          </a:ln>
        </p:spPr>
      </p:pic>
      <p:pic>
        <p:nvPicPr>
          <p:cNvPr id="5" name="Picture 4">
            <a:extLst>
              <a:ext uri="{FF2B5EF4-FFF2-40B4-BE49-F238E27FC236}">
                <a16:creationId xmlns:a16="http://schemas.microsoft.com/office/drawing/2014/main" id="{BE2E4B81-2490-C499-E7B9-B02243422A38}"/>
              </a:ext>
            </a:extLst>
          </p:cNvPr>
          <p:cNvPicPr>
            <a:picLocks noChangeAspect="1"/>
          </p:cNvPicPr>
          <p:nvPr/>
        </p:nvPicPr>
        <p:blipFill>
          <a:blip r:embed="rId4"/>
          <a:stretch>
            <a:fillRect/>
          </a:stretch>
        </p:blipFill>
        <p:spPr>
          <a:xfrm>
            <a:off x="6991176" y="888379"/>
            <a:ext cx="5006452" cy="5646908"/>
          </a:xfrm>
          <a:prstGeom prst="rect">
            <a:avLst/>
          </a:prstGeom>
          <a:ln>
            <a:solidFill>
              <a:schemeClr val="tx1"/>
            </a:solidFill>
          </a:ln>
        </p:spPr>
      </p:pic>
    </p:spTree>
    <p:extLst>
      <p:ext uri="{BB962C8B-B14F-4D97-AF65-F5344CB8AC3E}">
        <p14:creationId xmlns:p14="http://schemas.microsoft.com/office/powerpoint/2010/main" val="156209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3428-7434-88AC-4A45-76F615FBD03D}"/>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9" y="4046"/>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Cleaning</a:t>
            </a:r>
            <a:endParaRPr lang="en-IN" sz="4000" dirty="0"/>
          </a:p>
        </p:txBody>
      </p:sp>
      <p:pic>
        <p:nvPicPr>
          <p:cNvPr id="5" name="Picture 4">
            <a:extLst>
              <a:ext uri="{FF2B5EF4-FFF2-40B4-BE49-F238E27FC236}">
                <a16:creationId xmlns:a16="http://schemas.microsoft.com/office/drawing/2014/main" id="{F5F8C64D-175A-1B90-1D28-6E13837A4D1B}"/>
              </a:ext>
            </a:extLst>
          </p:cNvPr>
          <p:cNvPicPr>
            <a:picLocks noChangeAspect="1"/>
          </p:cNvPicPr>
          <p:nvPr/>
        </p:nvPicPr>
        <p:blipFill rotWithShape="1">
          <a:blip r:embed="rId2"/>
          <a:srcRect l="1608"/>
          <a:stretch/>
        </p:blipFill>
        <p:spPr>
          <a:xfrm>
            <a:off x="211720" y="711933"/>
            <a:ext cx="7148304" cy="5904020"/>
          </a:xfrm>
          <a:prstGeom prst="rect">
            <a:avLst/>
          </a:prstGeom>
          <a:ln>
            <a:solidFill>
              <a:schemeClr val="tx1"/>
            </a:solidFill>
          </a:ln>
        </p:spPr>
      </p:pic>
      <p:pic>
        <p:nvPicPr>
          <p:cNvPr id="8" name="Picture 7">
            <a:extLst>
              <a:ext uri="{FF2B5EF4-FFF2-40B4-BE49-F238E27FC236}">
                <a16:creationId xmlns:a16="http://schemas.microsoft.com/office/drawing/2014/main" id="{C9F14040-EE6C-CE77-1976-2E8CE7CF9710}"/>
              </a:ext>
            </a:extLst>
          </p:cNvPr>
          <p:cNvPicPr>
            <a:picLocks noChangeAspect="1"/>
          </p:cNvPicPr>
          <p:nvPr/>
        </p:nvPicPr>
        <p:blipFill>
          <a:blip r:embed="rId3"/>
          <a:stretch>
            <a:fillRect/>
          </a:stretch>
        </p:blipFill>
        <p:spPr>
          <a:xfrm>
            <a:off x="7467600" y="711932"/>
            <a:ext cx="4512681" cy="5908940"/>
          </a:xfrm>
          <a:prstGeom prst="rect">
            <a:avLst/>
          </a:prstGeom>
          <a:ln>
            <a:solidFill>
              <a:schemeClr val="tx1"/>
            </a:solidFill>
          </a:ln>
        </p:spPr>
      </p:pic>
    </p:spTree>
    <p:extLst>
      <p:ext uri="{BB962C8B-B14F-4D97-AF65-F5344CB8AC3E}">
        <p14:creationId xmlns:p14="http://schemas.microsoft.com/office/powerpoint/2010/main" val="126824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3428-7434-88AC-4A45-76F615FBD03D}"/>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8</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9" y="4046"/>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Cleaning</a:t>
            </a:r>
            <a:endParaRPr lang="en-IN" sz="4000" dirty="0"/>
          </a:p>
        </p:txBody>
      </p:sp>
      <p:pic>
        <p:nvPicPr>
          <p:cNvPr id="8" name="Picture 7">
            <a:extLst>
              <a:ext uri="{FF2B5EF4-FFF2-40B4-BE49-F238E27FC236}">
                <a16:creationId xmlns:a16="http://schemas.microsoft.com/office/drawing/2014/main" id="{C9F14040-EE6C-CE77-1976-2E8CE7CF9710}"/>
              </a:ext>
            </a:extLst>
          </p:cNvPr>
          <p:cNvPicPr>
            <a:picLocks noChangeAspect="1"/>
          </p:cNvPicPr>
          <p:nvPr/>
        </p:nvPicPr>
        <p:blipFill>
          <a:blip r:embed="rId2"/>
          <a:stretch>
            <a:fillRect/>
          </a:stretch>
        </p:blipFill>
        <p:spPr>
          <a:xfrm>
            <a:off x="6535271" y="720896"/>
            <a:ext cx="5382257" cy="5979332"/>
          </a:xfrm>
          <a:prstGeom prst="rect">
            <a:avLst/>
          </a:prstGeom>
          <a:ln>
            <a:solidFill>
              <a:schemeClr val="tx1"/>
            </a:solidFill>
          </a:ln>
        </p:spPr>
      </p:pic>
      <p:pic>
        <p:nvPicPr>
          <p:cNvPr id="6" name="Picture 5">
            <a:extLst>
              <a:ext uri="{FF2B5EF4-FFF2-40B4-BE49-F238E27FC236}">
                <a16:creationId xmlns:a16="http://schemas.microsoft.com/office/drawing/2014/main" id="{7F9B2AC3-38B1-326A-54B6-8D6201677FA5}"/>
              </a:ext>
            </a:extLst>
          </p:cNvPr>
          <p:cNvPicPr>
            <a:picLocks noChangeAspect="1"/>
          </p:cNvPicPr>
          <p:nvPr/>
        </p:nvPicPr>
        <p:blipFill>
          <a:blip r:embed="rId3"/>
          <a:stretch>
            <a:fillRect/>
          </a:stretch>
        </p:blipFill>
        <p:spPr>
          <a:xfrm>
            <a:off x="274472" y="711932"/>
            <a:ext cx="6100482" cy="3393903"/>
          </a:xfrm>
          <a:prstGeom prst="rect">
            <a:avLst/>
          </a:prstGeom>
          <a:ln>
            <a:solidFill>
              <a:schemeClr val="tx1"/>
            </a:solidFill>
          </a:ln>
        </p:spPr>
      </p:pic>
      <p:pic>
        <p:nvPicPr>
          <p:cNvPr id="10" name="Picture 9">
            <a:extLst>
              <a:ext uri="{FF2B5EF4-FFF2-40B4-BE49-F238E27FC236}">
                <a16:creationId xmlns:a16="http://schemas.microsoft.com/office/drawing/2014/main" id="{591ABFA6-C0C2-D536-7CE6-75D81DDA05BD}"/>
              </a:ext>
            </a:extLst>
          </p:cNvPr>
          <p:cNvPicPr>
            <a:picLocks noChangeAspect="1"/>
          </p:cNvPicPr>
          <p:nvPr/>
        </p:nvPicPr>
        <p:blipFill rotWithShape="1">
          <a:blip r:embed="rId4"/>
          <a:srcRect r="23220"/>
          <a:stretch/>
        </p:blipFill>
        <p:spPr>
          <a:xfrm>
            <a:off x="274472" y="4105835"/>
            <a:ext cx="6100482" cy="2594393"/>
          </a:xfrm>
          <a:prstGeom prst="rect">
            <a:avLst/>
          </a:prstGeom>
          <a:ln>
            <a:solidFill>
              <a:schemeClr val="tx1"/>
            </a:solidFill>
          </a:ln>
        </p:spPr>
      </p:pic>
    </p:spTree>
    <p:extLst>
      <p:ext uri="{BB962C8B-B14F-4D97-AF65-F5344CB8AC3E}">
        <p14:creationId xmlns:p14="http://schemas.microsoft.com/office/powerpoint/2010/main" val="418340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
                                        </p:tgtEl>
                                      </p:cBhvr>
                                    </p:animEffect>
                                    <p:animScale>
                                      <p:cBhvr>
                                        <p:cTn id="19" dur="250" autoRev="1" fill="hold"/>
                                        <p:tgtEl>
                                          <p:spTgt spid="6"/>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F93428-7434-88AC-4A45-76F615FBD03D}"/>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5CE21BBE-479A-193D-4651-D0057663E63C}"/>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7" name="TextBox 6">
            <a:extLst>
              <a:ext uri="{FF2B5EF4-FFF2-40B4-BE49-F238E27FC236}">
                <a16:creationId xmlns:a16="http://schemas.microsoft.com/office/drawing/2014/main" id="{4AABDB71-FA8E-1516-DA6F-A0E58151BBF2}"/>
              </a:ext>
            </a:extLst>
          </p:cNvPr>
          <p:cNvSpPr txBox="1"/>
          <p:nvPr/>
        </p:nvSpPr>
        <p:spPr>
          <a:xfrm>
            <a:off x="3045759" y="4046"/>
            <a:ext cx="6100482" cy="707886"/>
          </a:xfrm>
          <a:prstGeom prst="rect">
            <a:avLst/>
          </a:prstGeom>
          <a:noFill/>
        </p:spPr>
        <p:txBody>
          <a:bodyPr wrap="square">
            <a:spAutoFit/>
          </a:bodyPr>
          <a:lstStyle/>
          <a:p>
            <a:pPr algn="ctr"/>
            <a:r>
              <a:rPr lang="en-IN" sz="4000" b="1" dirty="0">
                <a:ln w="9525">
                  <a:solidFill>
                    <a:schemeClr val="bg1"/>
                  </a:solidFill>
                  <a:prstDash val="solid"/>
                </a:ln>
                <a:effectLst>
                  <a:outerShdw blurRad="12700" dist="38100" dir="2700000" algn="tl" rotWithShape="0">
                    <a:schemeClr val="bg1">
                      <a:lumMod val="50000"/>
                    </a:schemeClr>
                  </a:outerShdw>
                </a:effectLst>
              </a:rPr>
              <a:t>Data Visualization</a:t>
            </a:r>
            <a:endParaRPr lang="en-IN" sz="4000" dirty="0"/>
          </a:p>
        </p:txBody>
      </p:sp>
      <p:pic>
        <p:nvPicPr>
          <p:cNvPr id="6" name="Picture 5">
            <a:extLst>
              <a:ext uri="{FF2B5EF4-FFF2-40B4-BE49-F238E27FC236}">
                <a16:creationId xmlns:a16="http://schemas.microsoft.com/office/drawing/2014/main" id="{B264477D-5339-3C85-9F21-499FDEE4D6A9}"/>
              </a:ext>
            </a:extLst>
          </p:cNvPr>
          <p:cNvPicPr>
            <a:picLocks noChangeAspect="1"/>
          </p:cNvPicPr>
          <p:nvPr/>
        </p:nvPicPr>
        <p:blipFill>
          <a:blip r:embed="rId2"/>
          <a:stretch>
            <a:fillRect/>
          </a:stretch>
        </p:blipFill>
        <p:spPr>
          <a:xfrm>
            <a:off x="308098" y="1941095"/>
            <a:ext cx="6119596" cy="4307305"/>
          </a:xfrm>
          <a:prstGeom prst="rect">
            <a:avLst/>
          </a:prstGeom>
          <a:ln>
            <a:solidFill>
              <a:schemeClr val="tx1"/>
            </a:solidFill>
          </a:ln>
        </p:spPr>
      </p:pic>
      <p:pic>
        <p:nvPicPr>
          <p:cNvPr id="10" name="Picture 9">
            <a:extLst>
              <a:ext uri="{FF2B5EF4-FFF2-40B4-BE49-F238E27FC236}">
                <a16:creationId xmlns:a16="http://schemas.microsoft.com/office/drawing/2014/main" id="{4FA4875D-164F-8681-6314-01A9D073EA99}"/>
              </a:ext>
            </a:extLst>
          </p:cNvPr>
          <p:cNvPicPr>
            <a:picLocks noChangeAspect="1"/>
          </p:cNvPicPr>
          <p:nvPr/>
        </p:nvPicPr>
        <p:blipFill rotWithShape="1">
          <a:blip r:embed="rId3"/>
          <a:srcRect l="10532" t="6342"/>
          <a:stretch/>
        </p:blipFill>
        <p:spPr>
          <a:xfrm>
            <a:off x="6517650" y="1941095"/>
            <a:ext cx="5366252" cy="4307305"/>
          </a:xfrm>
          <a:prstGeom prst="rect">
            <a:avLst/>
          </a:prstGeom>
          <a:ln>
            <a:solidFill>
              <a:schemeClr val="tx1"/>
            </a:solidFill>
          </a:ln>
        </p:spPr>
      </p:pic>
      <p:sp>
        <p:nvSpPr>
          <p:cNvPr id="13" name="Text Placeholder 3">
            <a:extLst>
              <a:ext uri="{FF2B5EF4-FFF2-40B4-BE49-F238E27FC236}">
                <a16:creationId xmlns:a16="http://schemas.microsoft.com/office/drawing/2014/main" id="{360CEA8A-8DAE-FA65-F268-16AF42E63EA8}"/>
              </a:ext>
            </a:extLst>
          </p:cNvPr>
          <p:cNvSpPr txBox="1">
            <a:spLocks/>
          </p:cNvSpPr>
          <p:nvPr/>
        </p:nvSpPr>
        <p:spPr>
          <a:xfrm>
            <a:off x="308098" y="1069919"/>
            <a:ext cx="11575804" cy="707887"/>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just">
              <a:buSzPct val="150000"/>
            </a:pPr>
            <a:r>
              <a:rPr lang="en-US" sz="1800" b="1" cap="none" dirty="0">
                <a:latin typeface="Lucida Fax" panose="02060602050505020204" pitchFamily="18" charset="0"/>
              </a:rPr>
              <a:t>Matplotlib is a comprehensive Python library for creating static, animated &amp; interactive visualizations.</a:t>
            </a:r>
          </a:p>
        </p:txBody>
      </p:sp>
    </p:spTree>
    <p:extLst>
      <p:ext uri="{BB962C8B-B14F-4D97-AF65-F5344CB8AC3E}">
        <p14:creationId xmlns:p14="http://schemas.microsoft.com/office/powerpoint/2010/main" val="18999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
                                        </p:tgtEl>
                                      </p:cBhvr>
                                    </p:animEffect>
                                    <p:animScale>
                                      <p:cBhvr>
                                        <p:cTn id="16" dur="250" autoRev="1" fill="hold"/>
                                        <p:tgtEl>
                                          <p:spTgt spid="6"/>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0"/>
                                        </p:tgtEl>
                                      </p:cBhvr>
                                    </p:animEffect>
                                    <p:animScale>
                                      <p:cBhvr>
                                        <p:cTn id="19" dur="250" autoRev="1" fill="hold"/>
                                        <p:tgtEl>
                                          <p:spTgt spid="10"/>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13"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Droplet</Template>
  <TotalTime>2313</TotalTime>
  <Words>1081</Words>
  <Application>Microsoft Office PowerPoint</Application>
  <PresentationFormat>Widescreen</PresentationFormat>
  <Paragraphs>183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Lucida Fax</vt:lpstr>
      <vt:lpstr>Open Sans</vt:lpstr>
      <vt:lpstr>Söhne</vt:lpstr>
      <vt:lpstr>Tw Cen MT</vt:lpstr>
      <vt:lpstr>Droplet</vt:lpstr>
      <vt:lpstr>Comparative Analysis on  120 years of Olympic History using Machine Learning Algorithm</vt:lpstr>
      <vt:lpstr>Objective</vt:lpstr>
      <vt:lpstr>Python: The Engine of Analysis</vt:lpstr>
      <vt:lpstr>Analysis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on  120 years of Olympic History using Machine Learning Algorithm</dc:title>
  <dc:creator>Japneet Kaur</dc:creator>
  <cp:lastModifiedBy>Japneet Kaur</cp:lastModifiedBy>
  <cp:revision>34</cp:revision>
  <dcterms:created xsi:type="dcterms:W3CDTF">2023-08-13T18:56:54Z</dcterms:created>
  <dcterms:modified xsi:type="dcterms:W3CDTF">2023-08-24T20:40:07Z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